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2" r:id="rId1"/>
    <p:sldMasterId id="2147483693" r:id="rId2"/>
    <p:sldMasterId id="2147483694" r:id="rId3"/>
  </p:sldMasterIdLst>
  <p:notesMasterIdLst>
    <p:notesMasterId r:id="rId22"/>
  </p:notesMasterIdLst>
  <p:sldIdLst>
    <p:sldId id="257" r:id="rId4"/>
    <p:sldId id="263" r:id="rId5"/>
    <p:sldId id="258" r:id="rId6"/>
    <p:sldId id="259" r:id="rId7"/>
    <p:sldId id="262" r:id="rId8"/>
    <p:sldId id="266" r:id="rId9"/>
    <p:sldId id="268" r:id="rId10"/>
    <p:sldId id="265" r:id="rId11"/>
    <p:sldId id="269" r:id="rId12"/>
    <p:sldId id="270" r:id="rId13"/>
    <p:sldId id="273" r:id="rId14"/>
    <p:sldId id="271" r:id="rId15"/>
    <p:sldId id="275" r:id="rId16"/>
    <p:sldId id="274" r:id="rId17"/>
    <p:sldId id="276" r:id="rId18"/>
    <p:sldId id="277" r:id="rId19"/>
    <p:sldId id="278" r:id="rId20"/>
    <p:sldId id="279" r:id="rId21"/>
  </p:sldIdLst>
  <p:sldSz cx="9144000" cy="5143500" type="screen16x9"/>
  <p:notesSz cx="6858000" cy="9144000"/>
  <p:embeddedFontLst>
    <p:embeddedFont>
      <p:font typeface="Dosis" panose="02010503020202060003" pitchFamily="2" charset="77"/>
      <p:regular r:id="rId23"/>
      <p:bold r:id="rId24"/>
    </p:embeddedFont>
    <p:embeddedFont>
      <p:font typeface="Roboto" panose="02000000000000000000" pitchFamily="2" charset="0"/>
      <p:regular r:id="rId25"/>
      <p:bold r:id="rId26"/>
      <p:italic r:id="rId27"/>
      <p:boldItalic r:id="rId28"/>
    </p:embeddedFont>
    <p:embeddedFont>
      <p:font typeface="Roboto Black" panose="02000000000000000000" pitchFamily="2" charset="0"/>
      <p:bold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2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p:restoredTop sz="94745"/>
  </p:normalViewPr>
  <p:slideViewPr>
    <p:cSldViewPr snapToGrid="0">
      <p:cViewPr varScale="1">
        <p:scale>
          <a:sx n="128" d="100"/>
          <a:sy n="128" d="100"/>
        </p:scale>
        <p:origin x="184" y="2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0EDAA-C846-D241-8669-C92A51F3AF07}" type="doc">
      <dgm:prSet loTypeId="urn:microsoft.com/office/officeart/2005/8/layout/process1" loCatId="" qsTypeId="urn:microsoft.com/office/officeart/2005/8/quickstyle/simple1" qsCatId="simple" csTypeId="urn:microsoft.com/office/officeart/2005/8/colors/accent5_2" csCatId="accent5" phldr="1"/>
      <dgm:spPr/>
    </dgm:pt>
    <dgm:pt modelId="{1D950B69-0EB2-A84E-845C-4C823FAFC0E4}">
      <dgm:prSet phldrT="[Text]" custT="1"/>
      <dgm:spPr/>
      <dgm:t>
        <a:bodyPr/>
        <a:lstStyle/>
        <a:p>
          <a:r>
            <a:rPr lang="en-US" sz="1400" b="0" i="0" dirty="0"/>
            <a:t>Take the Style Quiz</a:t>
          </a:r>
          <a:endParaRPr lang="en-US" sz="1400" dirty="0"/>
        </a:p>
      </dgm:t>
    </dgm:pt>
    <dgm:pt modelId="{0CF5F2E8-A954-5943-9251-4D89527FF7D2}" type="parTrans" cxnId="{0D0EC5DF-B18E-5B4E-BCEA-BA975235A032}">
      <dgm:prSet/>
      <dgm:spPr/>
      <dgm:t>
        <a:bodyPr/>
        <a:lstStyle/>
        <a:p>
          <a:endParaRPr lang="en-US" sz="1400"/>
        </a:p>
      </dgm:t>
    </dgm:pt>
    <dgm:pt modelId="{EDAD2D36-4158-2440-A82F-C0BE8711F4E7}" type="sibTrans" cxnId="{0D0EC5DF-B18E-5B4E-BCEA-BA975235A032}">
      <dgm:prSet custT="1"/>
      <dgm:spPr/>
      <dgm:t>
        <a:bodyPr/>
        <a:lstStyle/>
        <a:p>
          <a:endParaRPr lang="en-US" sz="1100"/>
        </a:p>
      </dgm:t>
    </dgm:pt>
    <dgm:pt modelId="{E8A5A768-903D-0B4A-A39F-B2D9F0A53068}">
      <dgm:prSet phldrT="[Text]" custT="1"/>
      <dgm:spPr/>
      <dgm:t>
        <a:bodyPr/>
        <a:lstStyle/>
        <a:p>
          <a:r>
            <a:rPr lang="en-US" sz="1400" b="0" i="0" dirty="0"/>
            <a:t>Home Try-On</a:t>
          </a:r>
          <a:endParaRPr lang="en-US" sz="1400" dirty="0"/>
        </a:p>
      </dgm:t>
    </dgm:pt>
    <dgm:pt modelId="{A03EF4D9-08A9-CC43-B3B7-6273592F1A07}" type="parTrans" cxnId="{C9EDD382-16B9-C048-95DB-A0F50646B321}">
      <dgm:prSet/>
      <dgm:spPr/>
      <dgm:t>
        <a:bodyPr/>
        <a:lstStyle/>
        <a:p>
          <a:endParaRPr lang="en-US" sz="1400"/>
        </a:p>
      </dgm:t>
    </dgm:pt>
    <dgm:pt modelId="{40251775-6434-7848-A980-F4AC0507B2C7}" type="sibTrans" cxnId="{C9EDD382-16B9-C048-95DB-A0F50646B321}">
      <dgm:prSet custT="1"/>
      <dgm:spPr/>
      <dgm:t>
        <a:bodyPr/>
        <a:lstStyle/>
        <a:p>
          <a:endParaRPr lang="en-US" sz="1100"/>
        </a:p>
      </dgm:t>
    </dgm:pt>
    <dgm:pt modelId="{332A42E0-834B-044D-84B8-A0387C7FE048}">
      <dgm:prSet phldrT="[Text]" custT="1"/>
      <dgm:spPr/>
      <dgm:t>
        <a:bodyPr/>
        <a:lstStyle/>
        <a:p>
          <a:r>
            <a:rPr lang="en-US" sz="1400" b="0" i="0" dirty="0"/>
            <a:t>Purchase the Perfect Pair of Glasses</a:t>
          </a:r>
          <a:endParaRPr lang="en-US" sz="1400" dirty="0"/>
        </a:p>
      </dgm:t>
    </dgm:pt>
    <dgm:pt modelId="{17A3EE5B-20DA-E145-930E-ED3568C5B02D}" type="parTrans" cxnId="{8C1CC75C-5226-1C42-AA04-67BAE77C7CFB}">
      <dgm:prSet/>
      <dgm:spPr/>
      <dgm:t>
        <a:bodyPr/>
        <a:lstStyle/>
        <a:p>
          <a:endParaRPr lang="en-US" sz="1400"/>
        </a:p>
      </dgm:t>
    </dgm:pt>
    <dgm:pt modelId="{77DDA7BA-AF12-CE43-B654-3AFFFBE0CEA5}" type="sibTrans" cxnId="{8C1CC75C-5226-1C42-AA04-67BAE77C7CFB}">
      <dgm:prSet/>
      <dgm:spPr/>
      <dgm:t>
        <a:bodyPr/>
        <a:lstStyle/>
        <a:p>
          <a:endParaRPr lang="en-US" sz="1400"/>
        </a:p>
      </dgm:t>
    </dgm:pt>
    <dgm:pt modelId="{6F585594-6674-B94B-8F24-7DC5B3351351}" type="pres">
      <dgm:prSet presAssocID="{D3B0EDAA-C846-D241-8669-C92A51F3AF07}" presName="Name0" presStyleCnt="0">
        <dgm:presLayoutVars>
          <dgm:dir/>
          <dgm:resizeHandles val="exact"/>
        </dgm:presLayoutVars>
      </dgm:prSet>
      <dgm:spPr/>
    </dgm:pt>
    <dgm:pt modelId="{C0E5741F-3672-7E49-9D9D-0E52ED7D6311}" type="pres">
      <dgm:prSet presAssocID="{1D950B69-0EB2-A84E-845C-4C823FAFC0E4}" presName="node" presStyleLbl="node1" presStyleIdx="0" presStyleCnt="3">
        <dgm:presLayoutVars>
          <dgm:bulletEnabled val="1"/>
        </dgm:presLayoutVars>
      </dgm:prSet>
      <dgm:spPr/>
    </dgm:pt>
    <dgm:pt modelId="{8436AFD1-2C75-3C40-B9A5-056D592172F7}" type="pres">
      <dgm:prSet presAssocID="{EDAD2D36-4158-2440-A82F-C0BE8711F4E7}" presName="sibTrans" presStyleLbl="sibTrans2D1" presStyleIdx="0" presStyleCnt="2"/>
      <dgm:spPr/>
    </dgm:pt>
    <dgm:pt modelId="{E7902990-994C-D040-B9FA-04A0DF91E6EC}" type="pres">
      <dgm:prSet presAssocID="{EDAD2D36-4158-2440-A82F-C0BE8711F4E7}" presName="connectorText" presStyleLbl="sibTrans2D1" presStyleIdx="0" presStyleCnt="2"/>
      <dgm:spPr/>
    </dgm:pt>
    <dgm:pt modelId="{D8F3B8B7-8EC7-FF4F-88A4-24FB3E8CAB5F}" type="pres">
      <dgm:prSet presAssocID="{E8A5A768-903D-0B4A-A39F-B2D9F0A53068}" presName="node" presStyleLbl="node1" presStyleIdx="1" presStyleCnt="3">
        <dgm:presLayoutVars>
          <dgm:bulletEnabled val="1"/>
        </dgm:presLayoutVars>
      </dgm:prSet>
      <dgm:spPr/>
    </dgm:pt>
    <dgm:pt modelId="{F72045C5-CD49-3D41-BDFE-9DAE9BAEF4A9}" type="pres">
      <dgm:prSet presAssocID="{40251775-6434-7848-A980-F4AC0507B2C7}" presName="sibTrans" presStyleLbl="sibTrans2D1" presStyleIdx="1" presStyleCnt="2"/>
      <dgm:spPr/>
    </dgm:pt>
    <dgm:pt modelId="{E868A033-03BD-FF4F-BFDE-8B08678A42B8}" type="pres">
      <dgm:prSet presAssocID="{40251775-6434-7848-A980-F4AC0507B2C7}" presName="connectorText" presStyleLbl="sibTrans2D1" presStyleIdx="1" presStyleCnt="2"/>
      <dgm:spPr/>
    </dgm:pt>
    <dgm:pt modelId="{7C67A90E-A22E-4A4F-911D-54EC9F2F5BB5}" type="pres">
      <dgm:prSet presAssocID="{332A42E0-834B-044D-84B8-A0387C7FE048}" presName="node" presStyleLbl="node1" presStyleIdx="2" presStyleCnt="3">
        <dgm:presLayoutVars>
          <dgm:bulletEnabled val="1"/>
        </dgm:presLayoutVars>
      </dgm:prSet>
      <dgm:spPr/>
    </dgm:pt>
  </dgm:ptLst>
  <dgm:cxnLst>
    <dgm:cxn modelId="{B52D720D-D1FD-264C-A09C-82C31B249BAA}" type="presOf" srcId="{E8A5A768-903D-0B4A-A39F-B2D9F0A53068}" destId="{D8F3B8B7-8EC7-FF4F-88A4-24FB3E8CAB5F}" srcOrd="0" destOrd="0" presId="urn:microsoft.com/office/officeart/2005/8/layout/process1"/>
    <dgm:cxn modelId="{3D644017-F9D0-E843-8C11-43B47D57F66F}" type="presOf" srcId="{D3B0EDAA-C846-D241-8669-C92A51F3AF07}" destId="{6F585594-6674-B94B-8F24-7DC5B3351351}" srcOrd="0" destOrd="0" presId="urn:microsoft.com/office/officeart/2005/8/layout/process1"/>
    <dgm:cxn modelId="{98FD5F4F-56D1-074C-883C-C916201E292B}" type="presOf" srcId="{EDAD2D36-4158-2440-A82F-C0BE8711F4E7}" destId="{8436AFD1-2C75-3C40-B9A5-056D592172F7}" srcOrd="0" destOrd="0" presId="urn:microsoft.com/office/officeart/2005/8/layout/process1"/>
    <dgm:cxn modelId="{8C1CC75C-5226-1C42-AA04-67BAE77C7CFB}" srcId="{D3B0EDAA-C846-D241-8669-C92A51F3AF07}" destId="{332A42E0-834B-044D-84B8-A0387C7FE048}" srcOrd="2" destOrd="0" parTransId="{17A3EE5B-20DA-E145-930E-ED3568C5B02D}" sibTransId="{77DDA7BA-AF12-CE43-B654-3AFFFBE0CEA5}"/>
    <dgm:cxn modelId="{C660CD7C-9195-F84C-B7E8-B23B60749017}" type="presOf" srcId="{332A42E0-834B-044D-84B8-A0387C7FE048}" destId="{7C67A90E-A22E-4A4F-911D-54EC9F2F5BB5}" srcOrd="0" destOrd="0" presId="urn:microsoft.com/office/officeart/2005/8/layout/process1"/>
    <dgm:cxn modelId="{C9EDD382-16B9-C048-95DB-A0F50646B321}" srcId="{D3B0EDAA-C846-D241-8669-C92A51F3AF07}" destId="{E8A5A768-903D-0B4A-A39F-B2D9F0A53068}" srcOrd="1" destOrd="0" parTransId="{A03EF4D9-08A9-CC43-B3B7-6273592F1A07}" sibTransId="{40251775-6434-7848-A980-F4AC0507B2C7}"/>
    <dgm:cxn modelId="{19460FC6-4BC3-0746-A884-136C4D784CA9}" type="presOf" srcId="{40251775-6434-7848-A980-F4AC0507B2C7}" destId="{F72045C5-CD49-3D41-BDFE-9DAE9BAEF4A9}" srcOrd="0" destOrd="0" presId="urn:microsoft.com/office/officeart/2005/8/layout/process1"/>
    <dgm:cxn modelId="{3CDD9AD1-FEED-7240-A60D-DF5149E9D7DD}" type="presOf" srcId="{40251775-6434-7848-A980-F4AC0507B2C7}" destId="{E868A033-03BD-FF4F-BFDE-8B08678A42B8}" srcOrd="1" destOrd="0" presId="urn:microsoft.com/office/officeart/2005/8/layout/process1"/>
    <dgm:cxn modelId="{F3170ED3-A9B0-CB4A-85CA-5D38ADCF501C}" type="presOf" srcId="{EDAD2D36-4158-2440-A82F-C0BE8711F4E7}" destId="{E7902990-994C-D040-B9FA-04A0DF91E6EC}" srcOrd="1" destOrd="0" presId="urn:microsoft.com/office/officeart/2005/8/layout/process1"/>
    <dgm:cxn modelId="{0D0EC5DF-B18E-5B4E-BCEA-BA975235A032}" srcId="{D3B0EDAA-C846-D241-8669-C92A51F3AF07}" destId="{1D950B69-0EB2-A84E-845C-4C823FAFC0E4}" srcOrd="0" destOrd="0" parTransId="{0CF5F2E8-A954-5943-9251-4D89527FF7D2}" sibTransId="{EDAD2D36-4158-2440-A82F-C0BE8711F4E7}"/>
    <dgm:cxn modelId="{4C8A80F0-994C-EC4B-A172-1C29AF44562E}" type="presOf" srcId="{1D950B69-0EB2-A84E-845C-4C823FAFC0E4}" destId="{C0E5741F-3672-7E49-9D9D-0E52ED7D6311}" srcOrd="0" destOrd="0" presId="urn:microsoft.com/office/officeart/2005/8/layout/process1"/>
    <dgm:cxn modelId="{8BDF69BD-ACDA-C549-B958-36843090D51C}" type="presParOf" srcId="{6F585594-6674-B94B-8F24-7DC5B3351351}" destId="{C0E5741F-3672-7E49-9D9D-0E52ED7D6311}" srcOrd="0" destOrd="0" presId="urn:microsoft.com/office/officeart/2005/8/layout/process1"/>
    <dgm:cxn modelId="{9A3135A3-83C3-1343-B1F7-6227B362437F}" type="presParOf" srcId="{6F585594-6674-B94B-8F24-7DC5B3351351}" destId="{8436AFD1-2C75-3C40-B9A5-056D592172F7}" srcOrd="1" destOrd="0" presId="urn:microsoft.com/office/officeart/2005/8/layout/process1"/>
    <dgm:cxn modelId="{5BF7B9E0-3EAA-314C-AC1F-CDB100BB75ED}" type="presParOf" srcId="{8436AFD1-2C75-3C40-B9A5-056D592172F7}" destId="{E7902990-994C-D040-B9FA-04A0DF91E6EC}" srcOrd="0" destOrd="0" presId="urn:microsoft.com/office/officeart/2005/8/layout/process1"/>
    <dgm:cxn modelId="{DEED0F4A-9E0A-A74A-867B-5BC306AE8B4F}" type="presParOf" srcId="{6F585594-6674-B94B-8F24-7DC5B3351351}" destId="{D8F3B8B7-8EC7-FF4F-88A4-24FB3E8CAB5F}" srcOrd="2" destOrd="0" presId="urn:microsoft.com/office/officeart/2005/8/layout/process1"/>
    <dgm:cxn modelId="{B240DBD9-6FCE-924E-85DA-494BAB8DA26C}" type="presParOf" srcId="{6F585594-6674-B94B-8F24-7DC5B3351351}" destId="{F72045C5-CD49-3D41-BDFE-9DAE9BAEF4A9}" srcOrd="3" destOrd="0" presId="urn:microsoft.com/office/officeart/2005/8/layout/process1"/>
    <dgm:cxn modelId="{2DBD1CDA-B428-E24E-9DB6-9BCD368B9735}" type="presParOf" srcId="{F72045C5-CD49-3D41-BDFE-9DAE9BAEF4A9}" destId="{E868A033-03BD-FF4F-BFDE-8B08678A42B8}" srcOrd="0" destOrd="0" presId="urn:microsoft.com/office/officeart/2005/8/layout/process1"/>
    <dgm:cxn modelId="{FE72D28A-5C1C-AB4E-8DA9-BF70273EAD29}" type="presParOf" srcId="{6F585594-6674-B94B-8F24-7DC5B3351351}" destId="{7C67A90E-A22E-4A4F-911D-54EC9F2F5BB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5741F-3672-7E49-9D9D-0E52ED7D6311}">
      <dsp:nvSpPr>
        <dsp:cNvPr id="0" name=""/>
        <dsp:cNvSpPr/>
      </dsp:nvSpPr>
      <dsp:spPr>
        <a:xfrm>
          <a:off x="6050" y="0"/>
          <a:ext cx="1808526" cy="8169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Take the Style Quiz</a:t>
          </a:r>
          <a:endParaRPr lang="en-US" sz="1400" kern="1200" dirty="0"/>
        </a:p>
      </dsp:txBody>
      <dsp:txXfrm>
        <a:off x="29977" y="23927"/>
        <a:ext cx="1760672" cy="769085"/>
      </dsp:txXfrm>
    </dsp:sp>
    <dsp:sp modelId="{8436AFD1-2C75-3C40-B9A5-056D592172F7}">
      <dsp:nvSpPr>
        <dsp:cNvPr id="0" name=""/>
        <dsp:cNvSpPr/>
      </dsp:nvSpPr>
      <dsp:spPr>
        <a:xfrm>
          <a:off x="1995430" y="184212"/>
          <a:ext cx="383407" cy="44851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95430" y="273915"/>
        <a:ext cx="268385" cy="269108"/>
      </dsp:txXfrm>
    </dsp:sp>
    <dsp:sp modelId="{D8F3B8B7-8EC7-FF4F-88A4-24FB3E8CAB5F}">
      <dsp:nvSpPr>
        <dsp:cNvPr id="0" name=""/>
        <dsp:cNvSpPr/>
      </dsp:nvSpPr>
      <dsp:spPr>
        <a:xfrm>
          <a:off x="2537988" y="0"/>
          <a:ext cx="1808526" cy="8169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Home Try-On</a:t>
          </a:r>
          <a:endParaRPr lang="en-US" sz="1400" kern="1200" dirty="0"/>
        </a:p>
      </dsp:txBody>
      <dsp:txXfrm>
        <a:off x="2561915" y="23927"/>
        <a:ext cx="1760672" cy="769085"/>
      </dsp:txXfrm>
    </dsp:sp>
    <dsp:sp modelId="{F72045C5-CD49-3D41-BDFE-9DAE9BAEF4A9}">
      <dsp:nvSpPr>
        <dsp:cNvPr id="0" name=""/>
        <dsp:cNvSpPr/>
      </dsp:nvSpPr>
      <dsp:spPr>
        <a:xfrm>
          <a:off x="4527368" y="184212"/>
          <a:ext cx="383407" cy="44851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27368" y="273915"/>
        <a:ext cx="268385" cy="269108"/>
      </dsp:txXfrm>
    </dsp:sp>
    <dsp:sp modelId="{7C67A90E-A22E-4A4F-911D-54EC9F2F5BB5}">
      <dsp:nvSpPr>
        <dsp:cNvPr id="0" name=""/>
        <dsp:cNvSpPr/>
      </dsp:nvSpPr>
      <dsp:spPr>
        <a:xfrm>
          <a:off x="5069926" y="0"/>
          <a:ext cx="1808526" cy="8169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Purchase the Perfect Pair of Glasses</a:t>
          </a:r>
          <a:endParaRPr lang="en-US" sz="1400" kern="1200" dirty="0"/>
        </a:p>
      </dsp:txBody>
      <dsp:txXfrm>
        <a:off x="5093853" y="23927"/>
        <a:ext cx="1760672" cy="7690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903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8461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6295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1933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9843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8026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384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17966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780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059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286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3530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6224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35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9406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800" dirty="0" err="1">
                <a:solidFill>
                  <a:schemeClr val="lt1"/>
                </a:solidFill>
                <a:latin typeface="Roboto Black"/>
                <a:ea typeface="Roboto Black"/>
                <a:cs typeface="Roboto Black"/>
                <a:sym typeface="Roboto Black"/>
              </a:rPr>
              <a:t>Warby</a:t>
            </a:r>
            <a:r>
              <a:rPr lang="en-US" sz="4800" dirty="0">
                <a:solidFill>
                  <a:schemeClr val="lt1"/>
                </a:solidFill>
                <a:latin typeface="Roboto Black"/>
                <a:ea typeface="Roboto Black"/>
                <a:cs typeface="Roboto Black"/>
                <a:sym typeface="Roboto Black"/>
              </a:rPr>
              <a:t> Parker Funnel Analysis</a:t>
            </a:r>
            <a:endParaRPr sz="105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Weiyee Lee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6 May 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pPr lvl="0"/>
            <a:r>
              <a:rPr lang="en-US" sz="2200" b="1" dirty="0">
                <a:solidFill>
                  <a:srgbClr val="295269"/>
                </a:solidFill>
                <a:latin typeface="Roboto"/>
                <a:ea typeface="Roboto"/>
                <a:cs typeface="Roboto"/>
                <a:sym typeface="Roboto"/>
              </a:rPr>
              <a:t>2.2 Building a funnel from multiple tables</a:t>
            </a:r>
          </a:p>
        </p:txBody>
      </p:sp>
      <p:sp>
        <p:nvSpPr>
          <p:cNvPr id="8" name="Shape 323">
            <a:extLst>
              <a:ext uri="{FF2B5EF4-FFF2-40B4-BE49-F238E27FC236}">
                <a16:creationId xmlns:a16="http://schemas.microsoft.com/office/drawing/2014/main" id="{EC4E608D-96A7-F444-BFA9-F2775CAB8468}"/>
              </a:ext>
            </a:extLst>
          </p:cNvPr>
          <p:cNvSpPr txBox="1"/>
          <p:nvPr/>
        </p:nvSpPr>
        <p:spPr>
          <a:xfrm>
            <a:off x="336686" y="3111258"/>
            <a:ext cx="3754050" cy="165923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SELECT DISTINCT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a:t>
            </a:r>
          </a:p>
          <a:p>
            <a:pPr lvl="0">
              <a:buClr>
                <a:schemeClr val="dk1"/>
              </a:buClr>
              <a:buSzPts val="1100"/>
            </a:pP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h.number_of_pairs</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 </a:t>
            </a:r>
          </a:p>
          <a:p>
            <a:pPr lvl="0">
              <a:buClr>
                <a:schemeClr val="dk1"/>
              </a:buClr>
              <a:buSzPts val="1100"/>
            </a:pP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FROM quiz AS q </a:t>
            </a:r>
          </a:p>
          <a:p>
            <a:pPr lvl="0">
              <a:buClr>
                <a:schemeClr val="dk1"/>
              </a:buClr>
              <a:buSzPts val="1100"/>
            </a:pPr>
            <a:r>
              <a:rPr lang="en-US" sz="1000" dirty="0">
                <a:latin typeface="Courier New"/>
                <a:ea typeface="Courier New"/>
                <a:cs typeface="Courier New"/>
                <a:sym typeface="Courier New"/>
              </a:rPr>
              <a:t>LEFT JOIN </a:t>
            </a:r>
            <a:r>
              <a:rPr lang="en-US" sz="1000" dirty="0" err="1">
                <a:latin typeface="Courier New"/>
                <a:ea typeface="Courier New"/>
                <a:cs typeface="Courier New"/>
                <a:sym typeface="Courier New"/>
              </a:rPr>
              <a:t>home_try_on</a:t>
            </a:r>
            <a:r>
              <a:rPr lang="en-US" sz="1000" dirty="0">
                <a:latin typeface="Courier New"/>
                <a:ea typeface="Courier New"/>
                <a:cs typeface="Courier New"/>
                <a:sym typeface="Courier New"/>
              </a:rPr>
              <a:t> AS h </a:t>
            </a:r>
          </a:p>
          <a:p>
            <a:pPr lvl="0">
              <a:buClr>
                <a:schemeClr val="dk1"/>
              </a:buClr>
              <a:buSzPts val="1100"/>
            </a:pPr>
            <a:r>
              <a:rPr lang="en-US" sz="1000" dirty="0">
                <a:latin typeface="Courier New"/>
                <a:ea typeface="Courier New"/>
                <a:cs typeface="Courier New"/>
                <a:sym typeface="Courier New"/>
              </a:rPr>
              <a:t>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LEFT JOIN purchase AS p </a:t>
            </a:r>
          </a:p>
          <a:p>
            <a:pPr lvl="0">
              <a:buClr>
                <a:schemeClr val="dk1"/>
              </a:buClr>
              <a:buSzPts val="1100"/>
            </a:pPr>
            <a:r>
              <a:rPr lang="en-US" sz="1000" dirty="0">
                <a:latin typeface="Courier New"/>
                <a:ea typeface="Courier New"/>
                <a:cs typeface="Courier New"/>
                <a:sym typeface="Courier New"/>
              </a:rPr>
              <a:t>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LIMIT 10;</a:t>
            </a:r>
          </a:p>
        </p:txBody>
      </p:sp>
      <p:sp>
        <p:nvSpPr>
          <p:cNvPr id="12" name="Shape 331">
            <a:extLst>
              <a:ext uri="{FF2B5EF4-FFF2-40B4-BE49-F238E27FC236}">
                <a16:creationId xmlns:a16="http://schemas.microsoft.com/office/drawing/2014/main" id="{619C742E-AA74-AA42-B550-BB6FFB9121CE}"/>
              </a:ext>
            </a:extLst>
          </p:cNvPr>
          <p:cNvSpPr txBox="1"/>
          <p:nvPr/>
        </p:nvSpPr>
        <p:spPr>
          <a:xfrm>
            <a:off x="346311" y="1107997"/>
            <a:ext cx="3744425" cy="184942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dirty="0">
                <a:latin typeface="Roboto"/>
                <a:ea typeface="Roboto"/>
                <a:cs typeface="Roboto"/>
                <a:sym typeface="Roboto"/>
              </a:rPr>
              <a:t>To build a funnel by combining the information from the three tables, each row will represent a single user who completed the Style Quiz. </a:t>
            </a:r>
          </a:p>
          <a:p>
            <a:pPr lvl="0">
              <a:lnSpc>
                <a:spcPct val="115000"/>
              </a:lnSpc>
              <a:buSzPts val="1200"/>
            </a:pPr>
            <a:endParaRPr lang="en-US" sz="1200" dirty="0">
              <a:latin typeface="Roboto"/>
              <a:ea typeface="Roboto"/>
              <a:cs typeface="Roboto"/>
              <a:sym typeface="Roboto"/>
            </a:endParaRPr>
          </a:p>
          <a:p>
            <a:pPr lvl="0">
              <a:lnSpc>
                <a:spcPct val="115000"/>
              </a:lnSpc>
              <a:buSzPts val="1200"/>
            </a:pPr>
            <a:r>
              <a:rPr lang="en-US" sz="1200" dirty="0">
                <a:latin typeface="Roboto"/>
                <a:ea typeface="Roboto"/>
                <a:cs typeface="Roboto"/>
                <a:sym typeface="Roboto"/>
              </a:rPr>
              <a:t>If the user has any entries in the </a:t>
            </a:r>
            <a:r>
              <a:rPr lang="en-US" sz="1200" dirty="0" err="1">
                <a:latin typeface="Roboto"/>
                <a:ea typeface="Roboto"/>
                <a:cs typeface="Roboto"/>
                <a:sym typeface="Roboto"/>
              </a:rPr>
              <a:t>home_try_on</a:t>
            </a:r>
            <a:r>
              <a:rPr lang="en-US" sz="1200" dirty="0">
                <a:latin typeface="Roboto"/>
                <a:ea typeface="Roboto"/>
                <a:cs typeface="Roboto"/>
                <a:sym typeface="Roboto"/>
              </a:rPr>
              <a:t> table, then </a:t>
            </a:r>
            <a:r>
              <a:rPr lang="en-US" sz="1200" dirty="0" err="1">
                <a:latin typeface="Roboto"/>
                <a:ea typeface="Roboto"/>
                <a:cs typeface="Roboto"/>
                <a:sym typeface="Roboto"/>
              </a:rPr>
              <a:t>is_home_try_on</a:t>
            </a:r>
            <a:r>
              <a:rPr lang="en-US" sz="1200" dirty="0">
                <a:latin typeface="Roboto"/>
                <a:ea typeface="Roboto"/>
                <a:cs typeface="Roboto"/>
                <a:sym typeface="Roboto"/>
              </a:rPr>
              <a:t> will be True (represented by 1). If the user has any entries in the purchase table then </a:t>
            </a:r>
            <a:r>
              <a:rPr lang="en-US" sz="1200" dirty="0" err="1">
                <a:latin typeface="Roboto"/>
                <a:ea typeface="Roboto"/>
                <a:cs typeface="Roboto"/>
                <a:sym typeface="Roboto"/>
              </a:rPr>
              <a:t>is_purchase</a:t>
            </a:r>
            <a:r>
              <a:rPr lang="en-US" sz="1200" dirty="0">
                <a:latin typeface="Roboto"/>
                <a:ea typeface="Roboto"/>
                <a:cs typeface="Roboto"/>
                <a:sym typeface="Roboto"/>
              </a:rPr>
              <a:t> will be True (represented by 1).</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5439390F-3FCE-C245-A791-6C49A351AB64}"/>
              </a:ext>
            </a:extLst>
          </p:cNvPr>
          <p:cNvGraphicFramePr>
            <a:graphicFrameLocks noGrp="1"/>
          </p:cNvGraphicFramePr>
          <p:nvPr>
            <p:extLst>
              <p:ext uri="{D42A27DB-BD31-4B8C-83A1-F6EECF244321}">
                <p14:modId xmlns:p14="http://schemas.microsoft.com/office/powerpoint/2010/main" val="563602764"/>
              </p:ext>
            </p:extLst>
          </p:nvPr>
        </p:nvGraphicFramePr>
        <p:xfrm>
          <a:off x="4283242" y="1675115"/>
          <a:ext cx="4549060" cy="2564603"/>
        </p:xfrm>
        <a:graphic>
          <a:graphicData uri="http://schemas.openxmlformats.org/drawingml/2006/table">
            <a:tbl>
              <a:tblPr>
                <a:tableStyleId>{8628B589-4659-4227-9C68-565DD4A46BFE}</a:tableStyleId>
              </a:tblPr>
              <a:tblGrid>
                <a:gridCol w="1137265">
                  <a:extLst>
                    <a:ext uri="{9D8B030D-6E8A-4147-A177-3AD203B41FA5}">
                      <a16:colId xmlns:a16="http://schemas.microsoft.com/office/drawing/2014/main" val="2893004024"/>
                    </a:ext>
                  </a:extLst>
                </a:gridCol>
                <a:gridCol w="1137265">
                  <a:extLst>
                    <a:ext uri="{9D8B030D-6E8A-4147-A177-3AD203B41FA5}">
                      <a16:colId xmlns:a16="http://schemas.microsoft.com/office/drawing/2014/main" val="3436226925"/>
                    </a:ext>
                  </a:extLst>
                </a:gridCol>
                <a:gridCol w="1137265">
                  <a:extLst>
                    <a:ext uri="{9D8B030D-6E8A-4147-A177-3AD203B41FA5}">
                      <a16:colId xmlns:a16="http://schemas.microsoft.com/office/drawing/2014/main" val="4014388419"/>
                    </a:ext>
                  </a:extLst>
                </a:gridCol>
                <a:gridCol w="1137265">
                  <a:extLst>
                    <a:ext uri="{9D8B030D-6E8A-4147-A177-3AD203B41FA5}">
                      <a16:colId xmlns:a16="http://schemas.microsoft.com/office/drawing/2014/main" val="1056875807"/>
                    </a:ext>
                  </a:extLst>
                </a:gridCol>
              </a:tblGrid>
              <a:tr h="162473">
                <a:tc>
                  <a:txBody>
                    <a:bodyPr/>
                    <a:lstStyle/>
                    <a:p>
                      <a:pPr algn="ctr" fontAlgn="b"/>
                      <a:r>
                        <a:rPr lang="en-US" sz="1000" b="1" u="none" strike="noStrike">
                          <a:solidFill>
                            <a:schemeClr val="bg1"/>
                          </a:solidFill>
                          <a:effectLst/>
                        </a:rPr>
                        <a:t>user_id</a:t>
                      </a:r>
                      <a:endParaRPr lang="en-US" sz="1000" b="1" i="0" u="none" strike="noStrike">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is_home_try_on</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number_of_pairs</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is_purchase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extLst>
                  <a:ext uri="{0D108BD9-81ED-4DB2-BD59-A6C34878D82A}">
                    <a16:rowId xmlns:a16="http://schemas.microsoft.com/office/drawing/2014/main" val="3864801343"/>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cca8d83232ac</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3 pairs</a:t>
                      </a:r>
                      <a:endParaRPr lang="en-US" sz="900" b="0" i="0" u="none" strike="noStrike">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extLst>
                  <a:ext uri="{0D108BD9-81ED-4DB2-BD59-A6C34878D82A}">
                    <a16:rowId xmlns:a16="http://schemas.microsoft.com/office/drawing/2014/main" val="3580262336"/>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002b14906468</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3 pairs</a:t>
                      </a:r>
                      <a:endParaRPr lang="en-US" sz="900" b="0" i="0" u="none" strike="noStrike">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extLst>
                  <a:ext uri="{0D108BD9-81ED-4DB2-BD59-A6C34878D82A}">
                    <a16:rowId xmlns:a16="http://schemas.microsoft.com/office/drawing/2014/main" val="3533676836"/>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c0c5373a1a04</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NULL</a:t>
                      </a:r>
                    </a:p>
                  </a:txBody>
                  <a:tcPr marL="5155" marR="5155" marT="5155" marB="0" anchor="ctr"/>
                </a:tc>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0</a:t>
                      </a:r>
                      <a:endParaRPr lang="en-US" sz="900" b="0" i="0" u="none" strike="noStrike">
                        <a:solidFill>
                          <a:schemeClr val="tx1"/>
                        </a:solidFill>
                        <a:effectLst/>
                        <a:latin typeface="Arial" panose="020B0604020202020204" pitchFamily="34" charset="0"/>
                        <a:cs typeface="Arial" panose="020B0604020202020204" pitchFamily="34" charset="0"/>
                      </a:endParaRPr>
                    </a:p>
                  </a:txBody>
                  <a:tcPr marL="5155" marR="5155" marT="5155" marB="0" anchor="ctr"/>
                </a:tc>
                <a:extLst>
                  <a:ext uri="{0D108BD9-81ED-4DB2-BD59-A6C34878D82A}">
                    <a16:rowId xmlns:a16="http://schemas.microsoft.com/office/drawing/2014/main" val="4002148117"/>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27ddd93b12e2</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1</a:t>
                      </a:r>
                      <a:endParaRPr lang="en-US" sz="900" b="0" i="0" u="none" strike="noStrike">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5 pairs</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extLst>
                  <a:ext uri="{0D108BD9-81ED-4DB2-BD59-A6C34878D82A}">
                    <a16:rowId xmlns:a16="http://schemas.microsoft.com/office/drawing/2014/main" val="3918215946"/>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601747fa7812</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3 pairs</a:t>
                      </a:r>
                      <a:endParaRPr lang="en-US" sz="900" b="0" i="0" u="none" strike="noStrike">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extLst>
                  <a:ext uri="{0D108BD9-81ED-4DB2-BD59-A6C34878D82A}">
                    <a16:rowId xmlns:a16="http://schemas.microsoft.com/office/drawing/2014/main" val="2858787996"/>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8bb5440117ae</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1</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5 pairs</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1</a:t>
                      </a:r>
                    </a:p>
                  </a:txBody>
                  <a:tcPr marL="5155" marR="5155" marT="5155" marB="0" anchor="ctr"/>
                </a:tc>
                <a:extLst>
                  <a:ext uri="{0D108BD9-81ED-4DB2-BD59-A6C34878D82A}">
                    <a16:rowId xmlns:a16="http://schemas.microsoft.com/office/drawing/2014/main" val="1805721807"/>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79799649d6c5</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NULL</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extLst>
                  <a:ext uri="{0D108BD9-81ED-4DB2-BD59-A6C34878D82A}">
                    <a16:rowId xmlns:a16="http://schemas.microsoft.com/office/drawing/2014/main" val="3852409109"/>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ce956c9f9bd9</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NULL</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extLst>
                  <a:ext uri="{0D108BD9-81ED-4DB2-BD59-A6C34878D82A}">
                    <a16:rowId xmlns:a16="http://schemas.microsoft.com/office/drawing/2014/main" val="1988975272"/>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03af42c97433</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1</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5 pairs</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extLst>
                  <a:ext uri="{0D108BD9-81ED-4DB2-BD59-A6C34878D82A}">
                    <a16:rowId xmlns:a16="http://schemas.microsoft.com/office/drawing/2014/main" val="1101010622"/>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f6d464104298</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1</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3 pairs</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extLst>
                  <a:ext uri="{0D108BD9-81ED-4DB2-BD59-A6C34878D82A}">
                    <a16:rowId xmlns:a16="http://schemas.microsoft.com/office/drawing/2014/main" val="609057626"/>
                  </a:ext>
                </a:extLst>
              </a:tr>
            </a:tbl>
          </a:graphicData>
        </a:graphic>
      </p:graphicFrame>
    </p:spTree>
    <p:extLst>
      <p:ext uri="{BB962C8B-B14F-4D97-AF65-F5344CB8AC3E}">
        <p14:creationId xmlns:p14="http://schemas.microsoft.com/office/powerpoint/2010/main" val="263610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latin typeface="Roboto Black"/>
                <a:ea typeface="Roboto Black"/>
                <a:cs typeface="Roboto Black"/>
                <a:sym typeface="Roboto Black"/>
              </a:rPr>
              <a:t>3. Other actionable Insights</a:t>
            </a:r>
            <a:endParaRPr sz="1100" dirty="0"/>
          </a:p>
        </p:txBody>
      </p:sp>
    </p:spTree>
    <p:extLst>
      <p:ext uri="{BB962C8B-B14F-4D97-AF65-F5344CB8AC3E}">
        <p14:creationId xmlns:p14="http://schemas.microsoft.com/office/powerpoint/2010/main" val="88560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pPr lvl="0"/>
            <a:r>
              <a:rPr lang="en-US" sz="2200" b="1" dirty="0">
                <a:solidFill>
                  <a:srgbClr val="295269"/>
                </a:solidFill>
                <a:latin typeface="Roboto"/>
                <a:ea typeface="Roboto"/>
                <a:cs typeface="Roboto"/>
                <a:sym typeface="Roboto"/>
              </a:rPr>
              <a:t>3.1 Overall conversion rate</a:t>
            </a:r>
          </a:p>
        </p:txBody>
      </p:sp>
      <p:sp>
        <p:nvSpPr>
          <p:cNvPr id="8" name="Shape 323">
            <a:extLst>
              <a:ext uri="{FF2B5EF4-FFF2-40B4-BE49-F238E27FC236}">
                <a16:creationId xmlns:a16="http://schemas.microsoft.com/office/drawing/2014/main" id="{EC4E608D-96A7-F444-BFA9-F2775CAB8468}"/>
              </a:ext>
            </a:extLst>
          </p:cNvPr>
          <p:cNvSpPr txBox="1"/>
          <p:nvPr/>
        </p:nvSpPr>
        <p:spPr>
          <a:xfrm>
            <a:off x="4572000" y="1283595"/>
            <a:ext cx="3842361" cy="2000963"/>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WITH funnels AS (SELECT DISTINCT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h.number_of_pairs</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 </a:t>
            </a:r>
          </a:p>
          <a:p>
            <a:pPr lvl="0">
              <a:buClr>
                <a:schemeClr val="dk1"/>
              </a:buClr>
              <a:buSzPts val="1100"/>
            </a:pP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FROM quiz AS q LEFT JOIN </a:t>
            </a:r>
            <a:r>
              <a:rPr lang="en-US" sz="1000" dirty="0" err="1">
                <a:latin typeface="Courier New"/>
                <a:ea typeface="Courier New"/>
                <a:cs typeface="Courier New"/>
                <a:sym typeface="Courier New"/>
              </a:rPr>
              <a:t>home_try_on</a:t>
            </a:r>
            <a:r>
              <a:rPr lang="en-US" sz="1000" dirty="0">
                <a:latin typeface="Courier New"/>
                <a:ea typeface="Courier New"/>
                <a:cs typeface="Courier New"/>
                <a:sym typeface="Courier New"/>
              </a:rPr>
              <a:t> AS h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LEFT JOIN purchase AS p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SELECT COUNT(</a:t>
            </a:r>
            <a:r>
              <a:rPr lang="en-US" sz="1000" dirty="0" err="1">
                <a:latin typeface="Courier New"/>
                <a:ea typeface="Courier New"/>
                <a:cs typeface="Courier New"/>
                <a:sym typeface="Courier New"/>
              </a:rPr>
              <a:t>user_id</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num_quiz</a:t>
            </a:r>
            <a:r>
              <a:rPr lang="en-US" sz="1000" dirty="0">
                <a:latin typeface="Courier New"/>
                <a:ea typeface="Courier New"/>
                <a:cs typeface="Courier New"/>
                <a:sym typeface="Courier New"/>
              </a:rPr>
              <a:t>, 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1.0 * 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)/COUNT(</a:t>
            </a:r>
            <a:r>
              <a:rPr lang="en-US" sz="1000" dirty="0" err="1">
                <a:latin typeface="Courier New"/>
                <a:ea typeface="Courier New"/>
                <a:cs typeface="Courier New"/>
                <a:sym typeface="Courier New"/>
              </a:rPr>
              <a:t>user_id</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quiz_to_purchase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FROM funnels;</a:t>
            </a:r>
          </a:p>
        </p:txBody>
      </p:sp>
      <p:sp>
        <p:nvSpPr>
          <p:cNvPr id="12" name="Shape 331">
            <a:extLst>
              <a:ext uri="{FF2B5EF4-FFF2-40B4-BE49-F238E27FC236}">
                <a16:creationId xmlns:a16="http://schemas.microsoft.com/office/drawing/2014/main" id="{619C742E-AA74-AA42-B550-BB6FFB9121CE}"/>
              </a:ext>
            </a:extLst>
          </p:cNvPr>
          <p:cNvSpPr txBox="1"/>
          <p:nvPr/>
        </p:nvSpPr>
        <p:spPr>
          <a:xfrm>
            <a:off x="539351" y="1660536"/>
            <a:ext cx="3744425" cy="129910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query from the funnels table and calculate overall conversion rates.</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This tells us that about 50% of users who complete the quiz make purchases.</a:t>
            </a:r>
          </a:p>
        </p:txBody>
      </p:sp>
      <p:graphicFrame>
        <p:nvGraphicFramePr>
          <p:cNvPr id="4" name="Table 3">
            <a:extLst>
              <a:ext uri="{FF2B5EF4-FFF2-40B4-BE49-F238E27FC236}">
                <a16:creationId xmlns:a16="http://schemas.microsoft.com/office/drawing/2014/main" id="{5439390F-3FCE-C245-A791-6C49A351AB64}"/>
              </a:ext>
            </a:extLst>
          </p:cNvPr>
          <p:cNvGraphicFramePr>
            <a:graphicFrameLocks noGrp="1"/>
          </p:cNvGraphicFramePr>
          <p:nvPr>
            <p:extLst>
              <p:ext uri="{D42A27DB-BD31-4B8C-83A1-F6EECF244321}">
                <p14:modId xmlns:p14="http://schemas.microsoft.com/office/powerpoint/2010/main" val="2390187107"/>
              </p:ext>
            </p:extLst>
          </p:nvPr>
        </p:nvGraphicFramePr>
        <p:xfrm>
          <a:off x="2730831" y="3666023"/>
          <a:ext cx="3682338" cy="397768"/>
        </p:xfrm>
        <a:graphic>
          <a:graphicData uri="http://schemas.openxmlformats.org/drawingml/2006/table">
            <a:tbl>
              <a:tblPr>
                <a:tableStyleId>{8628B589-4659-4227-9C68-565DD4A46BFE}</a:tableStyleId>
              </a:tblPr>
              <a:tblGrid>
                <a:gridCol w="1227446">
                  <a:extLst>
                    <a:ext uri="{9D8B030D-6E8A-4147-A177-3AD203B41FA5}">
                      <a16:colId xmlns:a16="http://schemas.microsoft.com/office/drawing/2014/main" val="2893004024"/>
                    </a:ext>
                  </a:extLst>
                </a:gridCol>
                <a:gridCol w="1227446">
                  <a:extLst>
                    <a:ext uri="{9D8B030D-6E8A-4147-A177-3AD203B41FA5}">
                      <a16:colId xmlns:a16="http://schemas.microsoft.com/office/drawing/2014/main" val="4014388419"/>
                    </a:ext>
                  </a:extLst>
                </a:gridCol>
                <a:gridCol w="1227446">
                  <a:extLst>
                    <a:ext uri="{9D8B030D-6E8A-4147-A177-3AD203B41FA5}">
                      <a16:colId xmlns:a16="http://schemas.microsoft.com/office/drawing/2014/main" val="1056875807"/>
                    </a:ext>
                  </a:extLst>
                </a:gridCol>
              </a:tblGrid>
              <a:tr h="0">
                <a:tc>
                  <a:txBody>
                    <a:bodyPr/>
                    <a:lstStyle/>
                    <a:p>
                      <a:pPr algn="ctr" fontAlgn="b"/>
                      <a:r>
                        <a:rPr lang="en-US" sz="1000" b="1" u="none" strike="noStrike">
                          <a:solidFill>
                            <a:schemeClr val="bg1"/>
                          </a:solidFill>
                          <a:effectLst/>
                        </a:rPr>
                        <a:t>num_quiz</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quiz_to_purchase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extLst>
                  <a:ext uri="{0D108BD9-81ED-4DB2-BD59-A6C34878D82A}">
                    <a16:rowId xmlns:a16="http://schemas.microsoft.com/office/drawing/2014/main" val="3864801343"/>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1000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495</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0.495</a:t>
                      </a:r>
                    </a:p>
                  </a:txBody>
                  <a:tcPr marL="5155" marR="5155" marT="5155" marB="0" anchor="ctr"/>
                </a:tc>
                <a:extLst>
                  <a:ext uri="{0D108BD9-81ED-4DB2-BD59-A6C34878D82A}">
                    <a16:rowId xmlns:a16="http://schemas.microsoft.com/office/drawing/2014/main" val="3580262336"/>
                  </a:ext>
                </a:extLst>
              </a:tr>
            </a:tbl>
          </a:graphicData>
        </a:graphic>
      </p:graphicFrame>
    </p:spTree>
    <p:extLst>
      <p:ext uri="{BB962C8B-B14F-4D97-AF65-F5344CB8AC3E}">
        <p14:creationId xmlns:p14="http://schemas.microsoft.com/office/powerpoint/2010/main" val="10872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3.2 Comparing conversion rates between stages</a:t>
            </a:r>
          </a:p>
        </p:txBody>
      </p:sp>
      <p:sp>
        <p:nvSpPr>
          <p:cNvPr id="8" name="Shape 323">
            <a:extLst>
              <a:ext uri="{FF2B5EF4-FFF2-40B4-BE49-F238E27FC236}">
                <a16:creationId xmlns:a16="http://schemas.microsoft.com/office/drawing/2014/main" id="{EC4E608D-96A7-F444-BFA9-F2775CAB8468}"/>
              </a:ext>
            </a:extLst>
          </p:cNvPr>
          <p:cNvSpPr txBox="1"/>
          <p:nvPr/>
        </p:nvSpPr>
        <p:spPr>
          <a:xfrm>
            <a:off x="4572000" y="1260032"/>
            <a:ext cx="3842361" cy="2462813"/>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WITH funnels AS (SELECT DISTINCT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h.number_of_pairs</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 </a:t>
            </a:r>
          </a:p>
          <a:p>
            <a:pPr lvl="0">
              <a:buClr>
                <a:schemeClr val="dk1"/>
              </a:buClr>
              <a:buSzPts val="1100"/>
            </a:pP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FROM quiz AS q LEFT JOIN </a:t>
            </a:r>
            <a:r>
              <a:rPr lang="en-US" sz="1000" dirty="0" err="1">
                <a:latin typeface="Courier New"/>
                <a:ea typeface="Courier New"/>
                <a:cs typeface="Courier New"/>
                <a:sym typeface="Courier New"/>
              </a:rPr>
              <a:t>home_try_on</a:t>
            </a:r>
            <a:r>
              <a:rPr lang="en-US" sz="1000" dirty="0">
                <a:latin typeface="Courier New"/>
                <a:ea typeface="Courier New"/>
                <a:cs typeface="Courier New"/>
                <a:sym typeface="Courier New"/>
              </a:rPr>
              <a:t> AS h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LEFT JOIN purchase AS p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SELECT COUNT(</a:t>
            </a:r>
            <a:r>
              <a:rPr lang="en-US" sz="1000" dirty="0" err="1">
                <a:latin typeface="Courier New"/>
                <a:ea typeface="Courier New"/>
                <a:cs typeface="Courier New"/>
                <a:sym typeface="Courier New"/>
              </a:rPr>
              <a:t>user_id</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num_quiz</a:t>
            </a:r>
            <a:r>
              <a:rPr lang="en-US" sz="1000" dirty="0">
                <a:latin typeface="Courier New"/>
                <a:ea typeface="Courier New"/>
                <a:cs typeface="Courier New"/>
                <a:sym typeface="Courier New"/>
              </a:rPr>
              <a:t>, SUM(</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num_home_try_on</a:t>
            </a:r>
            <a:r>
              <a:rPr lang="en-US" sz="1000" dirty="0">
                <a:latin typeface="Courier New"/>
                <a:ea typeface="Courier New"/>
                <a:cs typeface="Courier New"/>
                <a:sym typeface="Courier New"/>
              </a:rPr>
              <a:t>, 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1.0 * SUM(</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)/COUNT(</a:t>
            </a:r>
            <a:r>
              <a:rPr lang="en-US" sz="1000" dirty="0" err="1">
                <a:latin typeface="Courier New"/>
                <a:ea typeface="Courier New"/>
                <a:cs typeface="Courier New"/>
                <a:sym typeface="Courier New"/>
              </a:rPr>
              <a:t>user_id</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quiz_to_home_try_on</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1.0 * 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)/SUM(</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home_try_on_to_purchase</a:t>
            </a:r>
            <a:r>
              <a:rPr lang="en-US" sz="1000" dirty="0">
                <a:latin typeface="Courier New"/>
                <a:ea typeface="Courier New"/>
                <a:cs typeface="Courier New"/>
                <a:sym typeface="Courier New"/>
              </a:rPr>
              <a:t> </a:t>
            </a:r>
          </a:p>
          <a:p>
            <a:pPr lvl="0">
              <a:buClr>
                <a:schemeClr val="dk1"/>
              </a:buClr>
              <a:buSzPts val="1100"/>
            </a:pPr>
            <a:r>
              <a:rPr lang="en-US" sz="1000" dirty="0">
                <a:latin typeface="Courier New"/>
                <a:ea typeface="Courier New"/>
                <a:cs typeface="Courier New"/>
                <a:sym typeface="Courier New"/>
              </a:rPr>
              <a:t>FROM funnels;</a:t>
            </a:r>
          </a:p>
        </p:txBody>
      </p:sp>
      <p:sp>
        <p:nvSpPr>
          <p:cNvPr id="12" name="Shape 331">
            <a:extLst>
              <a:ext uri="{FF2B5EF4-FFF2-40B4-BE49-F238E27FC236}">
                <a16:creationId xmlns:a16="http://schemas.microsoft.com/office/drawing/2014/main" id="{619C742E-AA74-AA42-B550-BB6FFB9121CE}"/>
              </a:ext>
            </a:extLst>
          </p:cNvPr>
          <p:cNvSpPr txBox="1"/>
          <p:nvPr/>
        </p:nvSpPr>
        <p:spPr>
          <a:xfrm>
            <a:off x="525060" y="1432607"/>
            <a:ext cx="3744425" cy="211766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query from the funnels table and calculate overall conversion rates from ‘quiz’ to ‘</a:t>
            </a:r>
            <a:r>
              <a:rPr lang="en-US" sz="1200" dirty="0" err="1">
                <a:latin typeface="Roboto"/>
                <a:ea typeface="Roboto"/>
                <a:cs typeface="Roboto"/>
                <a:sym typeface="Roboto"/>
              </a:rPr>
              <a:t>home_try_on</a:t>
            </a:r>
            <a:r>
              <a:rPr lang="en-US" sz="1200" dirty="0">
                <a:latin typeface="Roboto"/>
                <a:ea typeface="Roboto"/>
                <a:cs typeface="Roboto"/>
                <a:sym typeface="Roboto"/>
              </a:rPr>
              <a:t>’ and ‘</a:t>
            </a:r>
            <a:r>
              <a:rPr lang="en-US" sz="1200" dirty="0" err="1">
                <a:latin typeface="Roboto"/>
                <a:ea typeface="Roboto"/>
                <a:cs typeface="Roboto"/>
                <a:sym typeface="Roboto"/>
              </a:rPr>
              <a:t>home_try_on</a:t>
            </a:r>
            <a:r>
              <a:rPr lang="en-US" sz="1200" dirty="0">
                <a:latin typeface="Roboto"/>
                <a:ea typeface="Roboto"/>
                <a:cs typeface="Roboto"/>
                <a:sym typeface="Roboto"/>
              </a:rPr>
              <a:t>’ to ‘purchase’.</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This tells us that about 75% of users who complete the Style Quiz move to the Home Try-On stage (</a:t>
            </a:r>
            <a:r>
              <a:rPr lang="en-US" sz="1200" dirty="0" err="1">
                <a:latin typeface="Roboto"/>
                <a:ea typeface="Roboto"/>
                <a:cs typeface="Roboto"/>
                <a:sym typeface="Roboto"/>
              </a:rPr>
              <a:t>quiz_to_home_try_on</a:t>
            </a:r>
            <a:r>
              <a:rPr lang="en-US" sz="1200" dirty="0">
                <a:latin typeface="Roboto"/>
                <a:ea typeface="Roboto"/>
                <a:cs typeface="Roboto"/>
                <a:sym typeface="Roboto"/>
              </a:rPr>
              <a:t>), and 66% of users who complete the Home Try-On stage make purchases (</a:t>
            </a:r>
            <a:r>
              <a:rPr lang="en-US" sz="1200" dirty="0" err="1">
                <a:latin typeface="Roboto"/>
                <a:ea typeface="Roboto"/>
                <a:cs typeface="Roboto"/>
                <a:sym typeface="Roboto"/>
              </a:rPr>
              <a:t>home_try_on_to_purchase</a:t>
            </a:r>
            <a:r>
              <a:rPr lang="en-US" sz="1200" dirty="0">
                <a:latin typeface="Roboto"/>
                <a:ea typeface="Roboto"/>
                <a:cs typeface="Roboto"/>
                <a:sym typeface="Roboto"/>
              </a:rPr>
              <a:t>).</a:t>
            </a:r>
          </a:p>
        </p:txBody>
      </p:sp>
      <p:graphicFrame>
        <p:nvGraphicFramePr>
          <p:cNvPr id="4" name="Table 3">
            <a:extLst>
              <a:ext uri="{FF2B5EF4-FFF2-40B4-BE49-F238E27FC236}">
                <a16:creationId xmlns:a16="http://schemas.microsoft.com/office/drawing/2014/main" id="{5439390F-3FCE-C245-A791-6C49A351AB64}"/>
              </a:ext>
            </a:extLst>
          </p:cNvPr>
          <p:cNvGraphicFramePr>
            <a:graphicFrameLocks noGrp="1"/>
          </p:cNvGraphicFramePr>
          <p:nvPr>
            <p:extLst>
              <p:ext uri="{D42A27DB-BD31-4B8C-83A1-F6EECF244321}">
                <p14:modId xmlns:p14="http://schemas.microsoft.com/office/powerpoint/2010/main" val="826516508"/>
              </p:ext>
            </p:extLst>
          </p:nvPr>
        </p:nvGraphicFramePr>
        <p:xfrm>
          <a:off x="417445" y="4028720"/>
          <a:ext cx="8309110" cy="402686"/>
        </p:xfrm>
        <a:graphic>
          <a:graphicData uri="http://schemas.openxmlformats.org/drawingml/2006/table">
            <a:tbl>
              <a:tblPr>
                <a:tableStyleId>{8628B589-4659-4227-9C68-565DD4A46BFE}</a:tableStyleId>
              </a:tblPr>
              <a:tblGrid>
                <a:gridCol w="1661822">
                  <a:extLst>
                    <a:ext uri="{9D8B030D-6E8A-4147-A177-3AD203B41FA5}">
                      <a16:colId xmlns:a16="http://schemas.microsoft.com/office/drawing/2014/main" val="2893004024"/>
                    </a:ext>
                  </a:extLst>
                </a:gridCol>
                <a:gridCol w="1661822">
                  <a:extLst>
                    <a:ext uri="{9D8B030D-6E8A-4147-A177-3AD203B41FA5}">
                      <a16:colId xmlns:a16="http://schemas.microsoft.com/office/drawing/2014/main" val="3436226925"/>
                    </a:ext>
                  </a:extLst>
                </a:gridCol>
                <a:gridCol w="1661822">
                  <a:extLst>
                    <a:ext uri="{9D8B030D-6E8A-4147-A177-3AD203B41FA5}">
                      <a16:colId xmlns:a16="http://schemas.microsoft.com/office/drawing/2014/main" val="4014388419"/>
                    </a:ext>
                  </a:extLst>
                </a:gridCol>
                <a:gridCol w="1661822">
                  <a:extLst>
                    <a:ext uri="{9D8B030D-6E8A-4147-A177-3AD203B41FA5}">
                      <a16:colId xmlns:a16="http://schemas.microsoft.com/office/drawing/2014/main" val="1056875807"/>
                    </a:ext>
                  </a:extLst>
                </a:gridCol>
                <a:gridCol w="1661822">
                  <a:extLst>
                    <a:ext uri="{9D8B030D-6E8A-4147-A177-3AD203B41FA5}">
                      <a16:colId xmlns:a16="http://schemas.microsoft.com/office/drawing/2014/main" val="2103648068"/>
                    </a:ext>
                  </a:extLst>
                </a:gridCol>
              </a:tblGrid>
              <a:tr h="162473">
                <a:tc>
                  <a:txBody>
                    <a:bodyPr/>
                    <a:lstStyle/>
                    <a:p>
                      <a:pPr algn="ctr" fontAlgn="b"/>
                      <a:r>
                        <a:rPr lang="en-US" sz="1000" b="1" u="none" strike="noStrike">
                          <a:solidFill>
                            <a:schemeClr val="bg1"/>
                          </a:solidFill>
                          <a:effectLst/>
                        </a:rPr>
                        <a:t>num_quiz</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a:solidFill>
                            <a:schemeClr val="bg1"/>
                          </a:solidFill>
                          <a:effectLst/>
                        </a:rPr>
                        <a:t>num_home_try_on</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quiz_to_home</a:t>
                      </a:r>
                      <a:r>
                        <a:rPr lang="en-US" sz="1000" b="1" u="none" strike="noStrike" dirty="0">
                          <a:solidFill>
                            <a:schemeClr val="bg1"/>
                          </a:solidFill>
                          <a:effectLst/>
                        </a:rPr>
                        <a:t>_ </a:t>
                      </a:r>
                      <a:r>
                        <a:rPr lang="en-US" sz="1000" b="1" u="none" strike="noStrike" dirty="0" err="1">
                          <a:solidFill>
                            <a:schemeClr val="bg1"/>
                          </a:solidFill>
                          <a:effectLst/>
                        </a:rPr>
                        <a:t>try_on</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i="0" u="none" strike="noStrike" dirty="0" err="1">
                          <a:solidFill>
                            <a:schemeClr val="bg1"/>
                          </a:solidFill>
                          <a:effectLst/>
                          <a:latin typeface="Helvetica Neue" panose="02000503000000020004" pitchFamily="2" charset="0"/>
                        </a:rPr>
                        <a:t>home_try_on_to_purchase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extLst>
                  <a:ext uri="{0D108BD9-81ED-4DB2-BD59-A6C34878D82A}">
                    <a16:rowId xmlns:a16="http://schemas.microsoft.com/office/drawing/2014/main" val="3864801343"/>
                  </a:ext>
                </a:extLst>
              </a:tr>
              <a:tr h="240213">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1000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750</a:t>
                      </a:r>
                    </a:p>
                  </a:txBody>
                  <a:tcPr marL="5155" marR="5155" marT="5155" marB="0" anchor="ctr"/>
                </a:tc>
                <a:tc>
                  <a:txBody>
                    <a:bodyPr/>
                    <a:lstStyle/>
                    <a:p>
                      <a:pPr algn="ctr" fontAlgn="b"/>
                      <a:r>
                        <a:rPr lang="en-US" sz="900" u="none" strike="noStrike" dirty="0">
                          <a:solidFill>
                            <a:schemeClr val="tx1"/>
                          </a:solidFill>
                          <a:effectLst/>
                          <a:latin typeface="Arial" panose="020B0604020202020204" pitchFamily="34" charset="0"/>
                          <a:cs typeface="Arial" panose="020B0604020202020204" pitchFamily="34" charset="0"/>
                        </a:rPr>
                        <a:t>495</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0.75</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0.66</a:t>
                      </a:r>
                    </a:p>
                  </a:txBody>
                  <a:tcPr marL="5155" marR="5155" marT="5155" marB="0" anchor="ctr"/>
                </a:tc>
                <a:extLst>
                  <a:ext uri="{0D108BD9-81ED-4DB2-BD59-A6C34878D82A}">
                    <a16:rowId xmlns:a16="http://schemas.microsoft.com/office/drawing/2014/main" val="3580262336"/>
                  </a:ext>
                </a:extLst>
              </a:tr>
            </a:tbl>
          </a:graphicData>
        </a:graphic>
      </p:graphicFrame>
    </p:spTree>
    <p:extLst>
      <p:ext uri="{BB962C8B-B14F-4D97-AF65-F5344CB8AC3E}">
        <p14:creationId xmlns:p14="http://schemas.microsoft.com/office/powerpoint/2010/main" val="3311626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pPr lvl="0"/>
            <a:r>
              <a:rPr lang="en-US" sz="2200" b="1" dirty="0">
                <a:solidFill>
                  <a:srgbClr val="295269"/>
                </a:solidFill>
                <a:latin typeface="Roboto"/>
                <a:ea typeface="Roboto"/>
                <a:cs typeface="Roboto"/>
                <a:sym typeface="Roboto"/>
              </a:rPr>
              <a:t>3.3 Comparing funnels for A/B tests</a:t>
            </a:r>
          </a:p>
        </p:txBody>
      </p:sp>
      <p:sp>
        <p:nvSpPr>
          <p:cNvPr id="8" name="Shape 323">
            <a:extLst>
              <a:ext uri="{FF2B5EF4-FFF2-40B4-BE49-F238E27FC236}">
                <a16:creationId xmlns:a16="http://schemas.microsoft.com/office/drawing/2014/main" id="{EC4E608D-96A7-F444-BFA9-F2775CAB8468}"/>
              </a:ext>
            </a:extLst>
          </p:cNvPr>
          <p:cNvSpPr txBox="1"/>
          <p:nvPr/>
        </p:nvSpPr>
        <p:spPr>
          <a:xfrm>
            <a:off x="4572000" y="1154481"/>
            <a:ext cx="3842361" cy="2338587"/>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WITH funnels AS (SELECT DISTINCT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h.number_of_pairs</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 </a:t>
            </a:r>
          </a:p>
          <a:p>
            <a:pPr>
              <a:buClr>
                <a:schemeClr val="dk1"/>
              </a:buClr>
              <a:buSzPts val="1100"/>
            </a:pP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IS NOT NULL AS </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t>
            </a:r>
          </a:p>
          <a:p>
            <a:pPr>
              <a:buClr>
                <a:schemeClr val="dk1"/>
              </a:buClr>
              <a:buSzPts val="1100"/>
            </a:pPr>
            <a:r>
              <a:rPr lang="en-US" sz="1000" dirty="0">
                <a:latin typeface="Courier New"/>
                <a:ea typeface="Courier New"/>
                <a:cs typeface="Courier New"/>
                <a:sym typeface="Courier New"/>
              </a:rPr>
              <a:t>FROM quiz AS q LEFT JOIN </a:t>
            </a:r>
            <a:r>
              <a:rPr lang="en-US" sz="1000" dirty="0" err="1">
                <a:latin typeface="Courier New"/>
                <a:ea typeface="Courier New"/>
                <a:cs typeface="Courier New"/>
                <a:sym typeface="Courier New"/>
              </a:rPr>
              <a:t>home_try_on</a:t>
            </a:r>
            <a:r>
              <a:rPr lang="en-US" sz="1000" dirty="0">
                <a:latin typeface="Courier New"/>
                <a:ea typeface="Courier New"/>
                <a:cs typeface="Courier New"/>
                <a:sym typeface="Courier New"/>
              </a:rPr>
              <a:t> AS h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h.user_id</a:t>
            </a:r>
            <a:r>
              <a:rPr lang="en-US" sz="1000" dirty="0">
                <a:latin typeface="Courier New"/>
                <a:ea typeface="Courier New"/>
                <a:cs typeface="Courier New"/>
                <a:sym typeface="Courier New"/>
              </a:rPr>
              <a:t> LEFT JOIN purchase AS p ON </a:t>
            </a:r>
            <a:r>
              <a:rPr lang="en-US" sz="1000" dirty="0" err="1">
                <a:latin typeface="Courier New"/>
                <a:ea typeface="Courier New"/>
                <a:cs typeface="Courier New"/>
                <a:sym typeface="Courier New"/>
              </a:rPr>
              <a:t>q.user_id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p.user_id</a:t>
            </a:r>
            <a:r>
              <a:rPr lang="en-US" sz="1000" dirty="0">
                <a:latin typeface="Courier New"/>
                <a:ea typeface="Courier New"/>
                <a:cs typeface="Courier New"/>
                <a:sym typeface="Courier New"/>
              </a:rPr>
              <a:t>) </a:t>
            </a:r>
          </a:p>
          <a:p>
            <a:pPr>
              <a:buClr>
                <a:schemeClr val="dk1"/>
              </a:buClr>
              <a:buSzPts val="1100"/>
            </a:pPr>
            <a:r>
              <a:rPr lang="en-US" sz="1000" dirty="0">
                <a:latin typeface="Courier New"/>
                <a:ea typeface="Courier New"/>
                <a:cs typeface="Courier New"/>
                <a:sym typeface="Courier New"/>
              </a:rPr>
              <a:t>SELECT SUM(</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num_home_try_on</a:t>
            </a:r>
            <a:r>
              <a:rPr lang="en-US" sz="1000" dirty="0">
                <a:latin typeface="Courier New"/>
                <a:ea typeface="Courier New"/>
                <a:cs typeface="Courier New"/>
                <a:sym typeface="Courier New"/>
              </a:rPr>
              <a:t>,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 </a:t>
            </a:r>
          </a:p>
          <a:p>
            <a:pPr>
              <a:buClr>
                <a:schemeClr val="dk1"/>
              </a:buClr>
              <a:buSzPts val="1100"/>
            </a:pPr>
            <a:r>
              <a:rPr lang="en-US" sz="1000" dirty="0">
                <a:latin typeface="Courier New"/>
                <a:ea typeface="Courier New"/>
                <a:cs typeface="Courier New"/>
                <a:sym typeface="Courier New"/>
              </a:rPr>
              <a:t>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a:t>
            </a:r>
          </a:p>
          <a:p>
            <a:pPr>
              <a:buClr>
                <a:schemeClr val="dk1"/>
              </a:buClr>
              <a:buSzPts val="1100"/>
            </a:pPr>
            <a:r>
              <a:rPr lang="en-US" sz="1000" dirty="0">
                <a:latin typeface="Courier New"/>
                <a:ea typeface="Courier New"/>
                <a:cs typeface="Courier New"/>
                <a:sym typeface="Courier New"/>
              </a:rPr>
              <a:t>1.0 * SUM(</a:t>
            </a:r>
            <a:r>
              <a:rPr lang="en-US" sz="1000" dirty="0" err="1">
                <a:latin typeface="Courier New"/>
                <a:ea typeface="Courier New"/>
                <a:cs typeface="Courier New"/>
                <a:sym typeface="Courier New"/>
              </a:rPr>
              <a:t>is_purchase</a:t>
            </a:r>
            <a:r>
              <a:rPr lang="en-US" sz="1000" dirty="0">
                <a:latin typeface="Courier New"/>
                <a:ea typeface="Courier New"/>
                <a:cs typeface="Courier New"/>
                <a:sym typeface="Courier New"/>
              </a:rPr>
              <a:t>) / SUM(</a:t>
            </a:r>
            <a:r>
              <a:rPr lang="en-US" sz="1000" dirty="0" err="1">
                <a:latin typeface="Courier New"/>
                <a:ea typeface="Courier New"/>
                <a:cs typeface="Courier New"/>
                <a:sym typeface="Courier New"/>
              </a:rPr>
              <a:t>is_home_try_on</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purchase_rate</a:t>
            </a:r>
            <a:r>
              <a:rPr lang="en-US" sz="1000" dirty="0">
                <a:latin typeface="Courier New"/>
                <a:ea typeface="Courier New"/>
                <a:cs typeface="Courier New"/>
                <a:sym typeface="Courier New"/>
              </a:rPr>
              <a:t> </a:t>
            </a:r>
          </a:p>
          <a:p>
            <a:pPr>
              <a:buClr>
                <a:schemeClr val="dk1"/>
              </a:buClr>
              <a:buSzPts val="1100"/>
            </a:pPr>
            <a:r>
              <a:rPr lang="en-US" sz="1000" dirty="0">
                <a:latin typeface="Courier New"/>
                <a:ea typeface="Courier New"/>
                <a:cs typeface="Courier New"/>
                <a:sym typeface="Courier New"/>
              </a:rPr>
              <a:t>FROM funnels </a:t>
            </a:r>
          </a:p>
          <a:p>
            <a:pPr>
              <a:buClr>
                <a:schemeClr val="dk1"/>
              </a:buClr>
              <a:buSzPts val="1100"/>
            </a:pPr>
            <a:r>
              <a:rPr lang="en-US" sz="1000" dirty="0">
                <a:latin typeface="Courier New"/>
                <a:ea typeface="Courier New"/>
                <a:cs typeface="Courier New"/>
                <a:sym typeface="Courier New"/>
              </a:rPr>
              <a:t>GROUP BY </a:t>
            </a:r>
            <a:r>
              <a:rPr lang="en-US" sz="1000" dirty="0" err="1">
                <a:latin typeface="Courier New"/>
                <a:ea typeface="Courier New"/>
                <a:cs typeface="Courier New"/>
                <a:sym typeface="Courier New"/>
              </a:rPr>
              <a:t>number_of_pairs</a:t>
            </a:r>
            <a:r>
              <a:rPr lang="en-US" sz="1000" dirty="0">
                <a:latin typeface="Courier New"/>
                <a:ea typeface="Courier New"/>
                <a:cs typeface="Courier New"/>
                <a:sym typeface="Courier New"/>
              </a:rPr>
              <a:t>;</a:t>
            </a:r>
          </a:p>
          <a:p>
            <a:pPr>
              <a:buClr>
                <a:schemeClr val="dk1"/>
              </a:buClr>
              <a:buSzPts val="1100"/>
            </a:pPr>
            <a:endParaRPr lang="en-US" sz="1000" dirty="0">
              <a:latin typeface="Courier New"/>
              <a:ea typeface="Courier New"/>
              <a:cs typeface="Courier New"/>
              <a:sym typeface="Courier New"/>
            </a:endParaRPr>
          </a:p>
        </p:txBody>
      </p:sp>
      <p:sp>
        <p:nvSpPr>
          <p:cNvPr id="12" name="Shape 331">
            <a:extLst>
              <a:ext uri="{FF2B5EF4-FFF2-40B4-BE49-F238E27FC236}">
                <a16:creationId xmlns:a16="http://schemas.microsoft.com/office/drawing/2014/main" id="{619C742E-AA74-AA42-B550-BB6FFB9121CE}"/>
              </a:ext>
            </a:extLst>
          </p:cNvPr>
          <p:cNvSpPr txBox="1"/>
          <p:nvPr/>
        </p:nvSpPr>
        <p:spPr>
          <a:xfrm>
            <a:off x="494434" y="1263741"/>
            <a:ext cx="3802177" cy="212006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calculate the difference in purchase rates between customers who had 3 </a:t>
            </a:r>
            <a:r>
              <a:rPr lang="en-US" sz="1200" dirty="0" err="1">
                <a:latin typeface="Roboto"/>
                <a:ea typeface="Roboto"/>
                <a:cs typeface="Roboto"/>
                <a:sym typeface="Roboto"/>
              </a:rPr>
              <a:t>number_of_pairs</a:t>
            </a:r>
            <a:r>
              <a:rPr lang="en-US" sz="1200" dirty="0">
                <a:latin typeface="Roboto"/>
                <a:ea typeface="Roboto"/>
                <a:cs typeface="Roboto"/>
                <a:sym typeface="Roboto"/>
              </a:rPr>
              <a:t> with ones who had 5.</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The purchase rate for the customers who had 3 </a:t>
            </a:r>
            <a:r>
              <a:rPr lang="en-US" sz="1200" dirty="0" err="1">
                <a:latin typeface="Roboto"/>
                <a:ea typeface="Roboto"/>
                <a:cs typeface="Roboto"/>
                <a:sym typeface="Roboto"/>
              </a:rPr>
              <a:t>number_of_pairs</a:t>
            </a:r>
            <a:r>
              <a:rPr lang="en-US" sz="1200" dirty="0">
                <a:latin typeface="Roboto"/>
                <a:ea typeface="Roboto"/>
                <a:cs typeface="Roboto"/>
                <a:sym typeface="Roboto"/>
              </a:rPr>
              <a:t> was 53% while for the customers who had 5 was 79%. This tells us that more customers are likely to make purchases if they receive 5 pairs during the Home Try-On stage.  </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5439390F-3FCE-C245-A791-6C49A351AB64}"/>
              </a:ext>
            </a:extLst>
          </p:cNvPr>
          <p:cNvGraphicFramePr>
            <a:graphicFrameLocks noGrp="1"/>
          </p:cNvGraphicFramePr>
          <p:nvPr>
            <p:extLst>
              <p:ext uri="{D42A27DB-BD31-4B8C-83A1-F6EECF244321}">
                <p14:modId xmlns:p14="http://schemas.microsoft.com/office/powerpoint/2010/main" val="2851107526"/>
              </p:ext>
            </p:extLst>
          </p:nvPr>
        </p:nvGraphicFramePr>
        <p:xfrm>
          <a:off x="2117108" y="3739061"/>
          <a:ext cx="4909784" cy="883112"/>
        </p:xfrm>
        <a:graphic>
          <a:graphicData uri="http://schemas.openxmlformats.org/drawingml/2006/table">
            <a:tbl>
              <a:tblPr>
                <a:tableStyleId>{8628B589-4659-4227-9C68-565DD4A46BFE}</a:tableStyleId>
              </a:tblPr>
              <a:tblGrid>
                <a:gridCol w="1227446">
                  <a:extLst>
                    <a:ext uri="{9D8B030D-6E8A-4147-A177-3AD203B41FA5}">
                      <a16:colId xmlns:a16="http://schemas.microsoft.com/office/drawing/2014/main" val="2893004024"/>
                    </a:ext>
                  </a:extLst>
                </a:gridCol>
                <a:gridCol w="1227446">
                  <a:extLst>
                    <a:ext uri="{9D8B030D-6E8A-4147-A177-3AD203B41FA5}">
                      <a16:colId xmlns:a16="http://schemas.microsoft.com/office/drawing/2014/main" val="3436226925"/>
                    </a:ext>
                  </a:extLst>
                </a:gridCol>
                <a:gridCol w="1227446">
                  <a:extLst>
                    <a:ext uri="{9D8B030D-6E8A-4147-A177-3AD203B41FA5}">
                      <a16:colId xmlns:a16="http://schemas.microsoft.com/office/drawing/2014/main" val="4014388419"/>
                    </a:ext>
                  </a:extLst>
                </a:gridCol>
                <a:gridCol w="1227446">
                  <a:extLst>
                    <a:ext uri="{9D8B030D-6E8A-4147-A177-3AD203B41FA5}">
                      <a16:colId xmlns:a16="http://schemas.microsoft.com/office/drawing/2014/main" val="1056875807"/>
                    </a:ext>
                  </a:extLst>
                </a:gridCol>
              </a:tblGrid>
              <a:tr h="162473">
                <a:tc>
                  <a:txBody>
                    <a:bodyPr/>
                    <a:lstStyle/>
                    <a:p>
                      <a:pPr algn="ctr" fontAlgn="b"/>
                      <a:r>
                        <a:rPr lang="en-US" sz="1000" b="1" u="none" strike="noStrike" dirty="0" err="1">
                          <a:solidFill>
                            <a:schemeClr val="bg1"/>
                          </a:solidFill>
                          <a:effectLst/>
                        </a:rPr>
                        <a:t>num_home_try_on</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number_of_pairs</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tc>
                  <a:txBody>
                    <a:bodyPr/>
                    <a:lstStyle/>
                    <a:p>
                      <a:pPr algn="ctr" fontAlgn="b"/>
                      <a:r>
                        <a:rPr lang="en-US" sz="1000" b="1" u="none" strike="noStrike" dirty="0" err="1">
                          <a:solidFill>
                            <a:schemeClr val="bg1"/>
                          </a:solidFill>
                          <a:effectLst/>
                        </a:rPr>
                        <a:t>purchase_rate</a:t>
                      </a:r>
                      <a:endParaRPr lang="en-US" sz="1000" b="1" i="0" u="none" strike="noStrike" dirty="0">
                        <a:solidFill>
                          <a:schemeClr val="bg1"/>
                        </a:solidFill>
                        <a:effectLst/>
                        <a:latin typeface="Helvetica Neue" panose="02000503000000020004" pitchFamily="2" charset="0"/>
                      </a:endParaRPr>
                    </a:p>
                  </a:txBody>
                  <a:tcPr marL="5155" marR="5155" marT="5155" marB="0" anchor="ctr">
                    <a:solidFill>
                      <a:srgbClr val="295269"/>
                    </a:solidFill>
                  </a:tcPr>
                </a:tc>
                <a:extLst>
                  <a:ext uri="{0D108BD9-81ED-4DB2-BD59-A6C34878D82A}">
                    <a16:rowId xmlns:a16="http://schemas.microsoft.com/office/drawing/2014/main" val="3864801343"/>
                  </a:ext>
                </a:extLst>
              </a:tr>
              <a:tr h="240213">
                <a:tc>
                  <a:txBody>
                    <a:bodyPr/>
                    <a:lstStyle/>
                    <a:p>
                      <a:pPr algn="ctr" fontAlgn="b"/>
                      <a:r>
                        <a:rPr lang="en-US" sz="900" u="none" strike="noStrike">
                          <a:solidFill>
                            <a:schemeClr val="tx1"/>
                          </a:solidFill>
                          <a:effectLst/>
                          <a:latin typeface="Arial" panose="020B0604020202020204" pitchFamily="34" charset="0"/>
                          <a:cs typeface="Arial" panose="020B0604020202020204" pitchFamily="34" charset="0"/>
                        </a:rPr>
                        <a:t>250</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NULL</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NULL</a:t>
                      </a:r>
                    </a:p>
                  </a:txBody>
                  <a:tcPr marL="5155" marR="5155" marT="5155" marB="0" anchor="ctr"/>
                </a:tc>
                <a:extLst>
                  <a:ext uri="{0D108BD9-81ED-4DB2-BD59-A6C34878D82A}">
                    <a16:rowId xmlns:a16="http://schemas.microsoft.com/office/drawing/2014/main" val="3580262336"/>
                  </a:ext>
                </a:extLst>
              </a:tr>
              <a:tr h="240213">
                <a:tc>
                  <a:txBody>
                    <a:bodyPr/>
                    <a:lstStyle/>
                    <a:p>
                      <a:pPr algn="ctr" fontAlgn="b"/>
                      <a:r>
                        <a:rPr lang="en-US" sz="900" b="0" i="0" u="none" strike="noStrike">
                          <a:solidFill>
                            <a:schemeClr val="tx1"/>
                          </a:solidFill>
                          <a:effectLst/>
                          <a:latin typeface="Arial" panose="020B0604020202020204" pitchFamily="34" charset="0"/>
                          <a:cs typeface="Arial" panose="020B0604020202020204" pitchFamily="34" charset="0"/>
                        </a:rPr>
                        <a:t>379</a:t>
                      </a:r>
                      <a:endParaRPr lang="en-US" sz="900" b="0" i="0" u="none" strike="noStrike" dirty="0">
                        <a:solidFill>
                          <a:schemeClr val="tx1"/>
                        </a:solidFill>
                        <a:effectLst/>
                        <a:latin typeface="Arial" panose="020B0604020202020204" pitchFamily="34" charset="0"/>
                        <a:cs typeface="Arial" panose="020B0604020202020204" pitchFamily="34" charset="0"/>
                      </a:endParaRP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3 pairs</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201</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0.53</a:t>
                      </a:r>
                    </a:p>
                  </a:txBody>
                  <a:tcPr marL="5155" marR="5155" marT="5155" marB="0" anchor="ctr"/>
                </a:tc>
                <a:extLst>
                  <a:ext uri="{0D108BD9-81ED-4DB2-BD59-A6C34878D82A}">
                    <a16:rowId xmlns:a16="http://schemas.microsoft.com/office/drawing/2014/main" val="3533384186"/>
                  </a:ext>
                </a:extLst>
              </a:tr>
              <a:tr h="240213">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371</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5 pairs</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294</a:t>
                      </a:r>
                    </a:p>
                  </a:txBody>
                  <a:tcPr marL="5155" marR="5155" marT="5155" marB="0" anchor="ctr"/>
                </a:tc>
                <a:tc>
                  <a:txBody>
                    <a:bodyPr/>
                    <a:lstStyle/>
                    <a:p>
                      <a:pPr algn="ctr" fontAlgn="b"/>
                      <a:r>
                        <a:rPr lang="en-US" sz="900" b="0" i="0" u="none" strike="noStrike" dirty="0">
                          <a:solidFill>
                            <a:schemeClr val="tx1"/>
                          </a:solidFill>
                          <a:effectLst/>
                          <a:latin typeface="Arial" panose="020B0604020202020204" pitchFamily="34" charset="0"/>
                          <a:cs typeface="Arial" panose="020B0604020202020204" pitchFamily="34" charset="0"/>
                        </a:rPr>
                        <a:t>0.79</a:t>
                      </a:r>
                    </a:p>
                  </a:txBody>
                  <a:tcPr marL="5155" marR="5155" marT="5155" marB="0" anchor="ctr"/>
                </a:tc>
                <a:extLst>
                  <a:ext uri="{0D108BD9-81ED-4DB2-BD59-A6C34878D82A}">
                    <a16:rowId xmlns:a16="http://schemas.microsoft.com/office/drawing/2014/main" val="538710053"/>
                  </a:ext>
                </a:extLst>
              </a:tr>
            </a:tbl>
          </a:graphicData>
        </a:graphic>
      </p:graphicFrame>
    </p:spTree>
    <p:extLst>
      <p:ext uri="{BB962C8B-B14F-4D97-AF65-F5344CB8AC3E}">
        <p14:creationId xmlns:p14="http://schemas.microsoft.com/office/powerpoint/2010/main" val="1445691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3.4 Most common results of the style quiz</a:t>
            </a:r>
          </a:p>
        </p:txBody>
      </p:sp>
      <p:sp>
        <p:nvSpPr>
          <p:cNvPr id="8" name="Shape 323">
            <a:extLst>
              <a:ext uri="{FF2B5EF4-FFF2-40B4-BE49-F238E27FC236}">
                <a16:creationId xmlns:a16="http://schemas.microsoft.com/office/drawing/2014/main" id="{EC4E608D-96A7-F444-BFA9-F2775CAB8468}"/>
              </a:ext>
            </a:extLst>
          </p:cNvPr>
          <p:cNvSpPr txBox="1"/>
          <p:nvPr/>
        </p:nvSpPr>
        <p:spPr>
          <a:xfrm>
            <a:off x="350815" y="4242914"/>
            <a:ext cx="3802177" cy="636924"/>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SELECT question, response, COUNT(response) AS </a:t>
            </a:r>
            <a:r>
              <a:rPr lang="en-US" sz="1000" dirty="0" err="1">
                <a:latin typeface="Courier New"/>
                <a:ea typeface="Courier New"/>
                <a:cs typeface="Courier New"/>
                <a:sym typeface="Courier New"/>
              </a:rPr>
              <a:t>num_response</a:t>
            </a:r>
            <a:r>
              <a:rPr lang="en-US" sz="1000" dirty="0">
                <a:latin typeface="Courier New"/>
                <a:ea typeface="Courier New"/>
                <a:cs typeface="Courier New"/>
                <a:sym typeface="Courier New"/>
              </a:rPr>
              <a:t> FROM survey GROUP BY response ORDER BY question;</a:t>
            </a:r>
          </a:p>
        </p:txBody>
      </p:sp>
      <p:sp>
        <p:nvSpPr>
          <p:cNvPr id="12" name="Shape 331">
            <a:extLst>
              <a:ext uri="{FF2B5EF4-FFF2-40B4-BE49-F238E27FC236}">
                <a16:creationId xmlns:a16="http://schemas.microsoft.com/office/drawing/2014/main" id="{619C742E-AA74-AA42-B550-BB6FFB9121CE}"/>
              </a:ext>
            </a:extLst>
          </p:cNvPr>
          <p:cNvSpPr txBox="1"/>
          <p:nvPr/>
        </p:nvSpPr>
        <p:spPr>
          <a:xfrm>
            <a:off x="350815" y="1131968"/>
            <a:ext cx="3802177" cy="293313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calculate the most common results for each question in the Style Quiz.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The highest selected option for each question are:</a:t>
            </a:r>
          </a:p>
          <a:p>
            <a:pPr marL="228600" indent="-228600">
              <a:lnSpc>
                <a:spcPct val="115000"/>
              </a:lnSpc>
              <a:buSzPts val="1200"/>
              <a:buAutoNum type="arabicPeriod"/>
            </a:pPr>
            <a:r>
              <a:rPr lang="en-US" sz="1200" dirty="0">
                <a:latin typeface="Roboto"/>
                <a:ea typeface="Roboto"/>
                <a:cs typeface="Roboto"/>
                <a:sym typeface="Roboto"/>
              </a:rPr>
              <a:t>What are you looking for? -&gt; Men’s Styles</a:t>
            </a:r>
          </a:p>
          <a:p>
            <a:pPr marL="228600" indent="-228600">
              <a:lnSpc>
                <a:spcPct val="115000"/>
              </a:lnSpc>
              <a:buSzPts val="1200"/>
              <a:buAutoNum type="arabicPeriod"/>
            </a:pPr>
            <a:r>
              <a:rPr lang="en-US" sz="1200" dirty="0">
                <a:latin typeface="Roboto"/>
                <a:ea typeface="Roboto"/>
                <a:cs typeface="Roboto"/>
                <a:sym typeface="Roboto"/>
              </a:rPr>
              <a:t>What’s your fit? -&gt; Narrow</a:t>
            </a:r>
          </a:p>
          <a:p>
            <a:pPr marL="228600" indent="-228600">
              <a:lnSpc>
                <a:spcPct val="115000"/>
              </a:lnSpc>
              <a:buSzPts val="1200"/>
              <a:buAutoNum type="arabicPeriod"/>
            </a:pPr>
            <a:r>
              <a:rPr lang="en-US" sz="1200" dirty="0">
                <a:latin typeface="Roboto"/>
                <a:ea typeface="Roboto"/>
                <a:cs typeface="Roboto"/>
                <a:sym typeface="Roboto"/>
              </a:rPr>
              <a:t>Which shapes do you like? -&gt; Rectangular</a:t>
            </a:r>
          </a:p>
          <a:p>
            <a:pPr marL="228600" indent="-228600">
              <a:lnSpc>
                <a:spcPct val="115000"/>
              </a:lnSpc>
              <a:buSzPts val="1200"/>
              <a:buAutoNum type="arabicPeriod"/>
            </a:pPr>
            <a:r>
              <a:rPr lang="en-US" sz="1200" dirty="0">
                <a:latin typeface="Roboto"/>
                <a:ea typeface="Roboto"/>
                <a:cs typeface="Roboto"/>
                <a:sym typeface="Roboto"/>
              </a:rPr>
              <a:t>Which colors do you like? -&gt; Tortoise</a:t>
            </a:r>
          </a:p>
          <a:p>
            <a:pPr marL="228600" indent="-228600">
              <a:lnSpc>
                <a:spcPct val="115000"/>
              </a:lnSpc>
              <a:buSzPts val="1200"/>
              <a:buAutoNum type="arabicPeriod"/>
            </a:pPr>
            <a:r>
              <a:rPr lang="en-US" sz="1200" dirty="0">
                <a:latin typeface="Roboto"/>
                <a:ea typeface="Roboto"/>
                <a:cs typeface="Roboto"/>
                <a:sym typeface="Roboto"/>
              </a:rPr>
              <a:t>When was your last eye exam? &lt;1 Year</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This gives insight into consumer preferences, which can help with shaping effective marketing strategies and hone product offering. </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E09A3831-50C0-1F47-A257-F444B4F7BFD0}"/>
              </a:ext>
            </a:extLst>
          </p:cNvPr>
          <p:cNvGraphicFramePr>
            <a:graphicFrameLocks noGrp="1"/>
          </p:cNvGraphicFramePr>
          <p:nvPr>
            <p:extLst>
              <p:ext uri="{D42A27DB-BD31-4B8C-83A1-F6EECF244321}">
                <p14:modId xmlns:p14="http://schemas.microsoft.com/office/powerpoint/2010/main" val="1905943049"/>
              </p:ext>
            </p:extLst>
          </p:nvPr>
        </p:nvGraphicFramePr>
        <p:xfrm>
          <a:off x="4348480" y="1131969"/>
          <a:ext cx="4483820" cy="3850711"/>
        </p:xfrm>
        <a:graphic>
          <a:graphicData uri="http://schemas.openxmlformats.org/drawingml/2006/table">
            <a:tbl>
              <a:tblPr>
                <a:tableStyleId>{8628B589-4659-4227-9C68-565DD4A46BFE}</a:tableStyleId>
              </a:tblPr>
              <a:tblGrid>
                <a:gridCol w="1920240">
                  <a:extLst>
                    <a:ext uri="{9D8B030D-6E8A-4147-A177-3AD203B41FA5}">
                      <a16:colId xmlns:a16="http://schemas.microsoft.com/office/drawing/2014/main" val="1956247337"/>
                    </a:ext>
                  </a:extLst>
                </a:gridCol>
                <a:gridCol w="1524000">
                  <a:extLst>
                    <a:ext uri="{9D8B030D-6E8A-4147-A177-3AD203B41FA5}">
                      <a16:colId xmlns:a16="http://schemas.microsoft.com/office/drawing/2014/main" val="3413790869"/>
                    </a:ext>
                  </a:extLst>
                </a:gridCol>
                <a:gridCol w="1039580">
                  <a:extLst>
                    <a:ext uri="{9D8B030D-6E8A-4147-A177-3AD203B41FA5}">
                      <a16:colId xmlns:a16="http://schemas.microsoft.com/office/drawing/2014/main" val="3682088966"/>
                    </a:ext>
                  </a:extLst>
                </a:gridCol>
              </a:tblGrid>
              <a:tr h="112207">
                <a:tc>
                  <a:txBody>
                    <a:bodyPr/>
                    <a:lstStyle/>
                    <a:p>
                      <a:pPr algn="ctr" fontAlgn="b"/>
                      <a:r>
                        <a:rPr lang="en-US" sz="1000" b="1" u="none" strike="noStrike" dirty="0">
                          <a:solidFill>
                            <a:schemeClr val="bg1"/>
                          </a:solidFill>
                          <a:effectLst/>
                        </a:rPr>
                        <a:t>question</a:t>
                      </a:r>
                      <a:endParaRPr lang="en-US" sz="1000" b="1" i="0" u="none" strike="noStrike" dirty="0">
                        <a:solidFill>
                          <a:schemeClr val="bg1"/>
                        </a:solidFill>
                        <a:effectLst/>
                        <a:latin typeface="Helvetica Neue" panose="02000503000000020004" pitchFamily="2" charset="0"/>
                      </a:endParaRPr>
                    </a:p>
                  </a:txBody>
                  <a:tcPr marL="2450" marR="2450" marT="2450" marB="0" anchor="ctr">
                    <a:solidFill>
                      <a:schemeClr val="accent4">
                        <a:lumMod val="50000"/>
                      </a:schemeClr>
                    </a:solidFill>
                  </a:tcPr>
                </a:tc>
                <a:tc>
                  <a:txBody>
                    <a:bodyPr/>
                    <a:lstStyle/>
                    <a:p>
                      <a:pPr algn="ctr" fontAlgn="b"/>
                      <a:r>
                        <a:rPr lang="en-US" sz="1000" b="1" u="none" strike="noStrike" dirty="0">
                          <a:solidFill>
                            <a:schemeClr val="bg1"/>
                          </a:solidFill>
                          <a:effectLst/>
                        </a:rPr>
                        <a:t>response</a:t>
                      </a:r>
                      <a:endParaRPr lang="en-US" sz="1000" b="1" i="0" u="none" strike="noStrike" dirty="0">
                        <a:solidFill>
                          <a:schemeClr val="bg1"/>
                        </a:solidFill>
                        <a:effectLst/>
                        <a:latin typeface="Helvetica Neue" panose="02000503000000020004" pitchFamily="2" charset="0"/>
                      </a:endParaRPr>
                    </a:p>
                  </a:txBody>
                  <a:tcPr marL="2450" marR="2450" marT="2450" marB="0" anchor="ctr">
                    <a:solidFill>
                      <a:schemeClr val="accent4">
                        <a:lumMod val="50000"/>
                      </a:schemeClr>
                    </a:solidFill>
                  </a:tcPr>
                </a:tc>
                <a:tc>
                  <a:txBody>
                    <a:bodyPr/>
                    <a:lstStyle/>
                    <a:p>
                      <a:pPr algn="ctr" fontAlgn="b"/>
                      <a:r>
                        <a:rPr lang="en-US" sz="1000" b="1" u="none" strike="noStrike" dirty="0" err="1">
                          <a:solidFill>
                            <a:schemeClr val="bg1"/>
                          </a:solidFill>
                          <a:effectLst/>
                        </a:rPr>
                        <a:t>num_response</a:t>
                      </a:r>
                      <a:endParaRPr lang="en-US" sz="1000" b="1" i="0" u="none" strike="noStrike" dirty="0">
                        <a:solidFill>
                          <a:schemeClr val="bg1"/>
                        </a:solidFill>
                        <a:effectLst/>
                        <a:latin typeface="Helvetica Neue" panose="02000503000000020004" pitchFamily="2" charset="0"/>
                      </a:endParaRPr>
                    </a:p>
                  </a:txBody>
                  <a:tcPr marL="2450" marR="2450" marT="2450" marB="0" anchor="ctr">
                    <a:solidFill>
                      <a:schemeClr val="accent4">
                        <a:lumMod val="50000"/>
                      </a:schemeClr>
                    </a:solidFill>
                  </a:tcPr>
                </a:tc>
                <a:extLst>
                  <a:ext uri="{0D108BD9-81ED-4DB2-BD59-A6C34878D82A}">
                    <a16:rowId xmlns:a16="http://schemas.microsoft.com/office/drawing/2014/main" val="3459293028"/>
                  </a:ext>
                </a:extLst>
              </a:tr>
              <a:tr h="194519">
                <a:tc>
                  <a:txBody>
                    <a:bodyPr/>
                    <a:lstStyle/>
                    <a:p>
                      <a:pPr algn="ctr" fontAlgn="b"/>
                      <a:r>
                        <a:rPr lang="en-US" sz="900" u="none" strike="noStrike" dirty="0">
                          <a:effectLst/>
                        </a:rPr>
                        <a:t>1. What are you looking for?</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I'm not sure. Let's skip it.</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96</a:t>
                      </a:r>
                      <a:endParaRPr lang="en-US" sz="900" b="0" i="0" u="none" strike="noStrike" dirty="0">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515406810"/>
                  </a:ext>
                </a:extLst>
              </a:tr>
              <a:tr h="194519">
                <a:tc>
                  <a:txBody>
                    <a:bodyPr/>
                    <a:lstStyle/>
                    <a:p>
                      <a:pPr algn="ctr" fontAlgn="b"/>
                      <a:r>
                        <a:rPr lang="en-US" sz="900" u="none" strike="noStrike" dirty="0">
                          <a:effectLst/>
                        </a:rPr>
                        <a:t>1. What are you looking for?</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Men's Styles</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242</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737091219"/>
                  </a:ext>
                </a:extLst>
              </a:tr>
              <a:tr h="194519">
                <a:tc>
                  <a:txBody>
                    <a:bodyPr/>
                    <a:lstStyle/>
                    <a:p>
                      <a:pPr algn="ctr" fontAlgn="b"/>
                      <a:r>
                        <a:rPr lang="en-US" sz="900" u="none" strike="noStrike">
                          <a:effectLst/>
                        </a:rPr>
                        <a:t>1. What are you looking for?</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Women's Styles</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209</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3490267723"/>
                  </a:ext>
                </a:extLst>
              </a:tr>
              <a:tr h="194519">
                <a:tc>
                  <a:txBody>
                    <a:bodyPr/>
                    <a:lstStyle/>
                    <a:p>
                      <a:pPr algn="ctr" fontAlgn="b"/>
                      <a:r>
                        <a:rPr lang="en-US" sz="900" u="none" strike="noStrike">
                          <a:effectLst/>
                        </a:rPr>
                        <a:t>2. What's your fit?</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Medium</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132</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780307538"/>
                  </a:ext>
                </a:extLst>
              </a:tr>
              <a:tr h="194519">
                <a:tc>
                  <a:txBody>
                    <a:bodyPr/>
                    <a:lstStyle/>
                    <a:p>
                      <a:pPr algn="ctr" fontAlgn="b"/>
                      <a:r>
                        <a:rPr lang="en-US" sz="900" u="none" strike="noStrike" dirty="0">
                          <a:effectLst/>
                        </a:rPr>
                        <a:t>2. What's your fit?</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Narrow</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208</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1718216193"/>
                  </a:ext>
                </a:extLst>
              </a:tr>
              <a:tr h="194519">
                <a:tc>
                  <a:txBody>
                    <a:bodyPr/>
                    <a:lstStyle/>
                    <a:p>
                      <a:pPr algn="ctr" fontAlgn="b"/>
                      <a:r>
                        <a:rPr lang="en-US" sz="900" u="none" strike="noStrike">
                          <a:effectLst/>
                        </a:rPr>
                        <a:t>2. What's your fit?</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Wide</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88</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1331095414"/>
                  </a:ext>
                </a:extLst>
              </a:tr>
              <a:tr h="194519">
                <a:tc>
                  <a:txBody>
                    <a:bodyPr/>
                    <a:lstStyle/>
                    <a:p>
                      <a:pPr algn="ctr" fontAlgn="b"/>
                      <a:r>
                        <a:rPr lang="en-US" sz="900" u="none" strike="noStrike">
                          <a:effectLst/>
                        </a:rPr>
                        <a:t>3. Which shapes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No Preference</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29</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1528209124"/>
                  </a:ext>
                </a:extLst>
              </a:tr>
              <a:tr h="194519">
                <a:tc>
                  <a:txBody>
                    <a:bodyPr/>
                    <a:lstStyle/>
                    <a:p>
                      <a:pPr algn="ctr" fontAlgn="b"/>
                      <a:r>
                        <a:rPr lang="en-US" sz="900" u="none" strike="noStrike">
                          <a:effectLst/>
                        </a:rPr>
                        <a:t>3. Which shapes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Rectangular</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141</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3887860070"/>
                  </a:ext>
                </a:extLst>
              </a:tr>
              <a:tr h="194519">
                <a:tc>
                  <a:txBody>
                    <a:bodyPr/>
                    <a:lstStyle/>
                    <a:p>
                      <a:pPr algn="ctr" fontAlgn="b"/>
                      <a:r>
                        <a:rPr lang="en-US" sz="900" u="none" strike="noStrike">
                          <a:effectLst/>
                        </a:rPr>
                        <a:t>3. Which shapes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Round</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91</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729133586"/>
                  </a:ext>
                </a:extLst>
              </a:tr>
              <a:tr h="194519">
                <a:tc>
                  <a:txBody>
                    <a:bodyPr/>
                    <a:lstStyle/>
                    <a:p>
                      <a:pPr algn="ctr" fontAlgn="b"/>
                      <a:r>
                        <a:rPr lang="en-US" sz="900" u="none" strike="noStrike">
                          <a:effectLst/>
                        </a:rPr>
                        <a:t>3. Which shapes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Square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119</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179584295"/>
                  </a:ext>
                </a:extLst>
              </a:tr>
              <a:tr h="194519">
                <a:tc>
                  <a:txBody>
                    <a:bodyPr/>
                    <a:lstStyle/>
                    <a:p>
                      <a:pPr algn="ctr" fontAlgn="b"/>
                      <a:r>
                        <a:rPr lang="en-US" sz="900" u="none" strike="noStrike">
                          <a:effectLst/>
                        </a:rPr>
                        <a:t>4. Which colors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Black</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112</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747670158"/>
                  </a:ext>
                </a:extLst>
              </a:tr>
              <a:tr h="194519">
                <a:tc>
                  <a:txBody>
                    <a:bodyPr/>
                    <a:lstStyle/>
                    <a:p>
                      <a:pPr algn="ctr" fontAlgn="b"/>
                      <a:r>
                        <a:rPr lang="en-US" sz="900" u="none" strike="noStrike">
                          <a:effectLst/>
                        </a:rPr>
                        <a:t>4. Which colors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Crystal</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69</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1873690429"/>
                  </a:ext>
                </a:extLst>
              </a:tr>
              <a:tr h="194519">
                <a:tc>
                  <a:txBody>
                    <a:bodyPr/>
                    <a:lstStyle/>
                    <a:p>
                      <a:pPr algn="ctr" fontAlgn="b"/>
                      <a:r>
                        <a:rPr lang="en-US" sz="900" u="none" strike="noStrike">
                          <a:effectLst/>
                        </a:rPr>
                        <a:t>4. Which colors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Neutral</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36</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105991179"/>
                  </a:ext>
                </a:extLst>
              </a:tr>
              <a:tr h="194519">
                <a:tc>
                  <a:txBody>
                    <a:bodyPr/>
                    <a:lstStyle/>
                    <a:p>
                      <a:pPr algn="ctr" fontAlgn="b"/>
                      <a:r>
                        <a:rPr lang="en-US" sz="900" u="none" strike="noStrike">
                          <a:effectLst/>
                        </a:rPr>
                        <a:t>4. Which colors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Tortoise</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117</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193730476"/>
                  </a:ext>
                </a:extLst>
              </a:tr>
              <a:tr h="194519">
                <a:tc>
                  <a:txBody>
                    <a:bodyPr/>
                    <a:lstStyle/>
                    <a:p>
                      <a:pPr algn="ctr" fontAlgn="b"/>
                      <a:r>
                        <a:rPr lang="en-US" sz="900" u="none" strike="noStrike">
                          <a:effectLst/>
                        </a:rPr>
                        <a:t>4. Which colors do you like?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Two-Tone</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27</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3198752150"/>
                  </a:ext>
                </a:extLst>
              </a:tr>
              <a:tr h="194519">
                <a:tc>
                  <a:txBody>
                    <a:bodyPr/>
                    <a:lstStyle/>
                    <a:p>
                      <a:pPr algn="ctr" fontAlgn="b"/>
                      <a:r>
                        <a:rPr lang="en-US" sz="900" u="none" strike="noStrike">
                          <a:effectLst/>
                        </a:rPr>
                        <a:t>5. When was your last eye exam?</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1-3 Years</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56</a:t>
                      </a:r>
                      <a:endParaRPr lang="en-US" sz="900" b="0" i="0" u="none" strike="noStrike">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0010430"/>
                  </a:ext>
                </a:extLst>
              </a:tr>
              <a:tr h="194519">
                <a:tc>
                  <a:txBody>
                    <a:bodyPr/>
                    <a:lstStyle/>
                    <a:p>
                      <a:pPr algn="ctr" fontAlgn="b"/>
                      <a:r>
                        <a:rPr lang="en-US" sz="900" u="none" strike="noStrike">
                          <a:effectLst/>
                        </a:rPr>
                        <a:t>5. When was your last eye exam?</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3+ Years</a:t>
                      </a:r>
                      <a:endParaRPr lang="en-US" sz="900" b="0" i="0" u="none" strike="noStrike" dirty="0">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37</a:t>
                      </a:r>
                      <a:endParaRPr lang="en-US" sz="900" b="0" i="0" u="none" strike="noStrike" dirty="0">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150472693"/>
                  </a:ext>
                </a:extLst>
              </a:tr>
              <a:tr h="194519">
                <a:tc>
                  <a:txBody>
                    <a:bodyPr/>
                    <a:lstStyle/>
                    <a:p>
                      <a:pPr algn="ctr" fontAlgn="b"/>
                      <a:r>
                        <a:rPr lang="en-US" sz="900" u="none" strike="noStrike">
                          <a:effectLst/>
                        </a:rPr>
                        <a:t>5. When was your last eye exam?</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&lt;1 Year</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141</a:t>
                      </a:r>
                      <a:endParaRPr lang="en-US" sz="900" b="0" i="0" u="none" strike="noStrike" dirty="0">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3168878519"/>
                  </a:ext>
                </a:extLst>
              </a:tr>
              <a:tr h="194519">
                <a:tc>
                  <a:txBody>
                    <a:bodyPr/>
                    <a:lstStyle/>
                    <a:p>
                      <a:pPr algn="ctr" fontAlgn="b"/>
                      <a:r>
                        <a:rPr lang="en-US" sz="900" u="none" strike="noStrike">
                          <a:effectLst/>
                        </a:rPr>
                        <a:t>5. When was your last eye exam?</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a:effectLst/>
                        </a:rPr>
                        <a:t>Not Sure. Let's Skip It</a:t>
                      </a:r>
                      <a:endParaRPr lang="en-US" sz="900" b="0" i="0" u="none" strike="noStrike">
                        <a:solidFill>
                          <a:srgbClr val="646466"/>
                        </a:solidFill>
                        <a:effectLst/>
                        <a:latin typeface="Helvetica Neue" panose="02000503000000020004" pitchFamily="2" charset="0"/>
                      </a:endParaRPr>
                    </a:p>
                  </a:txBody>
                  <a:tcPr marL="2450" marR="2450" marT="2450" marB="0" anchor="ctr"/>
                </a:tc>
                <a:tc>
                  <a:txBody>
                    <a:bodyPr/>
                    <a:lstStyle/>
                    <a:p>
                      <a:pPr algn="ctr" fontAlgn="b"/>
                      <a:r>
                        <a:rPr lang="en-US" sz="900" u="none" strike="noStrike" dirty="0">
                          <a:effectLst/>
                        </a:rPr>
                        <a:t>36</a:t>
                      </a:r>
                      <a:endParaRPr lang="en-US" sz="900" b="0" i="0" u="none" strike="noStrike" dirty="0">
                        <a:solidFill>
                          <a:srgbClr val="646466"/>
                        </a:solidFill>
                        <a:effectLst/>
                        <a:latin typeface="Helvetica Neue" panose="02000503000000020004" pitchFamily="2" charset="0"/>
                      </a:endParaRPr>
                    </a:p>
                  </a:txBody>
                  <a:tcPr marL="2450" marR="2450" marT="2450" marB="0" anchor="ctr"/>
                </a:tc>
                <a:extLst>
                  <a:ext uri="{0D108BD9-81ED-4DB2-BD59-A6C34878D82A}">
                    <a16:rowId xmlns:a16="http://schemas.microsoft.com/office/drawing/2014/main" val="2573858528"/>
                  </a:ext>
                </a:extLst>
              </a:tr>
            </a:tbl>
          </a:graphicData>
        </a:graphic>
      </p:graphicFrame>
    </p:spTree>
    <p:extLst>
      <p:ext uri="{BB962C8B-B14F-4D97-AF65-F5344CB8AC3E}">
        <p14:creationId xmlns:p14="http://schemas.microsoft.com/office/powerpoint/2010/main" val="118856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3.5 Most common style of sunglasses purchased</a:t>
            </a:r>
          </a:p>
        </p:txBody>
      </p:sp>
      <p:sp>
        <p:nvSpPr>
          <p:cNvPr id="8" name="Shape 323">
            <a:extLst>
              <a:ext uri="{FF2B5EF4-FFF2-40B4-BE49-F238E27FC236}">
                <a16:creationId xmlns:a16="http://schemas.microsoft.com/office/drawing/2014/main" id="{EC4E608D-96A7-F444-BFA9-F2775CAB8468}"/>
              </a:ext>
            </a:extLst>
          </p:cNvPr>
          <p:cNvSpPr txBox="1"/>
          <p:nvPr/>
        </p:nvSpPr>
        <p:spPr>
          <a:xfrm>
            <a:off x="4528833" y="2026037"/>
            <a:ext cx="3842361" cy="483483"/>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SELECT style, COUNT(*) AS </a:t>
            </a:r>
            <a:r>
              <a:rPr lang="en-US" sz="1000" dirty="0" err="1">
                <a:latin typeface="Courier New"/>
                <a:ea typeface="Courier New"/>
                <a:cs typeface="Courier New"/>
                <a:sym typeface="Courier New"/>
              </a:rPr>
              <a:t>num_purchases</a:t>
            </a:r>
            <a:r>
              <a:rPr lang="en-US" sz="1000" dirty="0">
                <a:latin typeface="Courier New"/>
                <a:ea typeface="Courier New"/>
                <a:cs typeface="Courier New"/>
                <a:sym typeface="Courier New"/>
              </a:rPr>
              <a:t> FROM purchase GROUP BY style;</a:t>
            </a:r>
          </a:p>
        </p:txBody>
      </p:sp>
      <p:sp>
        <p:nvSpPr>
          <p:cNvPr id="12" name="Shape 331">
            <a:extLst>
              <a:ext uri="{FF2B5EF4-FFF2-40B4-BE49-F238E27FC236}">
                <a16:creationId xmlns:a16="http://schemas.microsoft.com/office/drawing/2014/main" id="{619C742E-AA74-AA42-B550-BB6FFB9121CE}"/>
              </a:ext>
            </a:extLst>
          </p:cNvPr>
          <p:cNvSpPr txBox="1"/>
          <p:nvPr/>
        </p:nvSpPr>
        <p:spPr>
          <a:xfrm>
            <a:off x="515193" y="1446475"/>
            <a:ext cx="3802177" cy="275777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calculate which style of sunglasses are more commonly purchased.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From our results we can see that more customers purchased sunglasses for women in comparison to sunglasses for men.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This contrasts the most common choice for the first question in the Style Quiz (1. What are you looking for?’) which was ‘Men’s Styles’, suggesting that some customers who are initially interested in men’s sunglasses do not end up making purchases. </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7E7AFECB-665A-AB4B-B89D-DE07CFB67095}"/>
              </a:ext>
            </a:extLst>
          </p:cNvPr>
          <p:cNvGraphicFramePr>
            <a:graphicFrameLocks noGrp="1"/>
          </p:cNvGraphicFramePr>
          <p:nvPr>
            <p:extLst>
              <p:ext uri="{D42A27DB-BD31-4B8C-83A1-F6EECF244321}">
                <p14:modId xmlns:p14="http://schemas.microsoft.com/office/powerpoint/2010/main" val="3760781929"/>
              </p:ext>
            </p:extLst>
          </p:nvPr>
        </p:nvGraphicFramePr>
        <p:xfrm>
          <a:off x="5394104" y="2650876"/>
          <a:ext cx="2111818" cy="685800"/>
        </p:xfrm>
        <a:graphic>
          <a:graphicData uri="http://schemas.openxmlformats.org/drawingml/2006/table">
            <a:tbl>
              <a:tblPr>
                <a:tableStyleId>{8628B589-4659-4227-9C68-565DD4A46BFE}</a:tableStyleId>
              </a:tblPr>
              <a:tblGrid>
                <a:gridCol w="1055909">
                  <a:extLst>
                    <a:ext uri="{9D8B030D-6E8A-4147-A177-3AD203B41FA5}">
                      <a16:colId xmlns:a16="http://schemas.microsoft.com/office/drawing/2014/main" val="3505223474"/>
                    </a:ext>
                  </a:extLst>
                </a:gridCol>
                <a:gridCol w="1055909">
                  <a:extLst>
                    <a:ext uri="{9D8B030D-6E8A-4147-A177-3AD203B41FA5}">
                      <a16:colId xmlns:a16="http://schemas.microsoft.com/office/drawing/2014/main" val="3768750304"/>
                    </a:ext>
                  </a:extLst>
                </a:gridCol>
              </a:tblGrid>
              <a:tr h="228600">
                <a:tc>
                  <a:txBody>
                    <a:bodyPr/>
                    <a:lstStyle/>
                    <a:p>
                      <a:pPr algn="ctr" fontAlgn="b"/>
                      <a:r>
                        <a:rPr lang="en-US" sz="1000" b="1" u="none" strike="noStrike" dirty="0">
                          <a:solidFill>
                            <a:schemeClr val="bg1"/>
                          </a:solidFill>
                          <a:effectLst/>
                        </a:rPr>
                        <a:t>style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tc>
                  <a:txBody>
                    <a:bodyPr/>
                    <a:lstStyle/>
                    <a:p>
                      <a:pPr algn="ctr" fontAlgn="b"/>
                      <a:r>
                        <a:rPr lang="en-US" sz="1000" b="1" u="none" strike="noStrike" dirty="0" err="1">
                          <a:solidFill>
                            <a:schemeClr val="bg1"/>
                          </a:solidFill>
                          <a:effectLst/>
                        </a:rPr>
                        <a:t>num_purchases</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extLst>
                  <a:ext uri="{0D108BD9-81ED-4DB2-BD59-A6C34878D82A}">
                    <a16:rowId xmlns:a16="http://schemas.microsoft.com/office/drawing/2014/main" val="3344219044"/>
                  </a:ext>
                </a:extLst>
              </a:tr>
              <a:tr h="228600">
                <a:tc>
                  <a:txBody>
                    <a:bodyPr/>
                    <a:lstStyle/>
                    <a:p>
                      <a:pPr algn="ctr" fontAlgn="b"/>
                      <a:r>
                        <a:rPr lang="en-US" sz="900" u="none" strike="noStrike" dirty="0">
                          <a:effectLst/>
                        </a:rPr>
                        <a:t>Men's Styles</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243</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768121475"/>
                  </a:ext>
                </a:extLst>
              </a:tr>
              <a:tr h="228600">
                <a:tc>
                  <a:txBody>
                    <a:bodyPr/>
                    <a:lstStyle/>
                    <a:p>
                      <a:pPr algn="ctr" fontAlgn="b"/>
                      <a:r>
                        <a:rPr lang="en-US" sz="900" u="none" strike="noStrike">
                          <a:effectLst/>
                        </a:rPr>
                        <a:t>Women's Styles</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252</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677204256"/>
                  </a:ext>
                </a:extLst>
              </a:tr>
            </a:tbl>
          </a:graphicData>
        </a:graphic>
      </p:graphicFrame>
    </p:spTree>
    <p:extLst>
      <p:ext uri="{BB962C8B-B14F-4D97-AF65-F5344CB8AC3E}">
        <p14:creationId xmlns:p14="http://schemas.microsoft.com/office/powerpoint/2010/main" val="404105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3.6 Most common sunglasses models purchased for each style</a:t>
            </a:r>
          </a:p>
        </p:txBody>
      </p:sp>
      <p:sp>
        <p:nvSpPr>
          <p:cNvPr id="8" name="Shape 323">
            <a:extLst>
              <a:ext uri="{FF2B5EF4-FFF2-40B4-BE49-F238E27FC236}">
                <a16:creationId xmlns:a16="http://schemas.microsoft.com/office/drawing/2014/main" id="{EC4E608D-96A7-F444-BFA9-F2775CAB8468}"/>
              </a:ext>
            </a:extLst>
          </p:cNvPr>
          <p:cNvSpPr txBox="1"/>
          <p:nvPr/>
        </p:nvSpPr>
        <p:spPr>
          <a:xfrm>
            <a:off x="4077025" y="1231735"/>
            <a:ext cx="4733368" cy="96393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SELECT </a:t>
            </a:r>
            <a:r>
              <a:rPr lang="en-US" sz="1000" dirty="0" err="1">
                <a:latin typeface="Courier New"/>
                <a:ea typeface="Courier New"/>
                <a:cs typeface="Courier New"/>
                <a:sym typeface="Courier New"/>
              </a:rPr>
              <a:t>model_name</a:t>
            </a:r>
            <a:r>
              <a:rPr lang="en-US" sz="1000" dirty="0">
                <a:latin typeface="Courier New"/>
                <a:ea typeface="Courier New"/>
                <a:cs typeface="Courier New"/>
                <a:sym typeface="Courier New"/>
              </a:rPr>
              <a:t>, COUNT(*)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FROM purchase WHERE style = "Men's Styles" GROUP BY </a:t>
            </a:r>
            <a:r>
              <a:rPr lang="en-US" sz="1000" dirty="0" err="1">
                <a:latin typeface="Courier New"/>
                <a:ea typeface="Courier New"/>
                <a:cs typeface="Courier New"/>
                <a:sym typeface="Courier New"/>
              </a:rPr>
              <a:t>model_name</a:t>
            </a:r>
            <a:r>
              <a:rPr lang="en-US" sz="1000" dirty="0">
                <a:latin typeface="Courier New"/>
                <a:ea typeface="Courier New"/>
                <a:cs typeface="Courier New"/>
                <a:sym typeface="Courier New"/>
              </a:rPr>
              <a:t>;</a:t>
            </a:r>
          </a:p>
          <a:p>
            <a:pPr>
              <a:buClr>
                <a:schemeClr val="dk1"/>
              </a:buClr>
              <a:buSzPts val="1100"/>
            </a:pPr>
            <a:endParaRPr lang="en-US" sz="1000" dirty="0">
              <a:latin typeface="Courier New"/>
              <a:ea typeface="Courier New"/>
              <a:cs typeface="Courier New"/>
              <a:sym typeface="Courier New"/>
            </a:endParaRPr>
          </a:p>
          <a:p>
            <a:pPr>
              <a:buClr>
                <a:schemeClr val="dk1"/>
              </a:buClr>
              <a:buSzPts val="1100"/>
            </a:pPr>
            <a:r>
              <a:rPr lang="en-US" sz="1000" dirty="0">
                <a:latin typeface="Courier New"/>
                <a:ea typeface="Courier New"/>
                <a:cs typeface="Courier New"/>
                <a:sym typeface="Courier New"/>
              </a:rPr>
              <a:t>SELECT </a:t>
            </a:r>
            <a:r>
              <a:rPr lang="en-US" sz="1000" dirty="0" err="1">
                <a:latin typeface="Courier New"/>
                <a:ea typeface="Courier New"/>
                <a:cs typeface="Courier New"/>
                <a:sym typeface="Courier New"/>
              </a:rPr>
              <a:t>model_name</a:t>
            </a:r>
            <a:r>
              <a:rPr lang="en-US" sz="1000" dirty="0">
                <a:latin typeface="Courier New"/>
                <a:ea typeface="Courier New"/>
                <a:cs typeface="Courier New"/>
                <a:sym typeface="Courier New"/>
              </a:rPr>
              <a:t>, COUNT(*)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FROM purchase WHERE style = ”Women's Styles" GROUP BY </a:t>
            </a:r>
            <a:r>
              <a:rPr lang="en-US" sz="1000" dirty="0" err="1">
                <a:latin typeface="Courier New"/>
                <a:ea typeface="Courier New"/>
                <a:cs typeface="Courier New"/>
                <a:sym typeface="Courier New"/>
              </a:rPr>
              <a:t>model_name</a:t>
            </a:r>
            <a:r>
              <a:rPr lang="en-US" sz="1000" dirty="0">
                <a:latin typeface="Courier New"/>
                <a:ea typeface="Courier New"/>
                <a:cs typeface="Courier New"/>
                <a:sym typeface="Courier New"/>
              </a:rPr>
              <a:t>;</a:t>
            </a:r>
          </a:p>
        </p:txBody>
      </p:sp>
      <p:sp>
        <p:nvSpPr>
          <p:cNvPr id="12" name="Shape 331">
            <a:extLst>
              <a:ext uri="{FF2B5EF4-FFF2-40B4-BE49-F238E27FC236}">
                <a16:creationId xmlns:a16="http://schemas.microsoft.com/office/drawing/2014/main" id="{619C742E-AA74-AA42-B550-BB6FFB9121CE}"/>
              </a:ext>
            </a:extLst>
          </p:cNvPr>
          <p:cNvSpPr txBox="1"/>
          <p:nvPr/>
        </p:nvSpPr>
        <p:spPr>
          <a:xfrm>
            <a:off x="815894" y="1694835"/>
            <a:ext cx="2941098" cy="230103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calculate most popular sunglasses model for Men’s Styles and Women’s Styles based on the number of purchases (</a:t>
            </a:r>
            <a:r>
              <a:rPr lang="en-US" sz="1200" dirty="0" err="1">
                <a:latin typeface="Roboto"/>
                <a:ea typeface="Roboto"/>
                <a:cs typeface="Roboto"/>
                <a:sym typeface="Roboto"/>
              </a:rPr>
              <a:t>num_purchase</a:t>
            </a:r>
            <a:r>
              <a:rPr lang="en-US" sz="1200" dirty="0">
                <a:latin typeface="Roboto"/>
                <a:ea typeface="Roboto"/>
                <a:cs typeface="Roboto"/>
                <a:sym typeface="Roboto"/>
              </a:rPr>
              <a:t>).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Our results tell us that Dawes was the most popular model for sunglasses for men, whilst Eugene Narrow was the most popular model for sunglasses for women. </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1041EBC5-FEC9-2B4A-A6C7-ECB98C7D2B61}"/>
              </a:ext>
            </a:extLst>
          </p:cNvPr>
          <p:cNvGraphicFramePr>
            <a:graphicFrameLocks noGrp="1"/>
          </p:cNvGraphicFramePr>
          <p:nvPr>
            <p:extLst>
              <p:ext uri="{D42A27DB-BD31-4B8C-83A1-F6EECF244321}">
                <p14:modId xmlns:p14="http://schemas.microsoft.com/office/powerpoint/2010/main" val="2468274277"/>
              </p:ext>
            </p:extLst>
          </p:nvPr>
        </p:nvGraphicFramePr>
        <p:xfrm>
          <a:off x="5421359" y="2388152"/>
          <a:ext cx="2044700" cy="914400"/>
        </p:xfrm>
        <a:graphic>
          <a:graphicData uri="http://schemas.openxmlformats.org/drawingml/2006/table">
            <a:tbl>
              <a:tblPr>
                <a:tableStyleId>{8628B589-4659-4227-9C68-565DD4A46BFE}</a:tableStyleId>
              </a:tblPr>
              <a:tblGrid>
                <a:gridCol w="1022350">
                  <a:extLst>
                    <a:ext uri="{9D8B030D-6E8A-4147-A177-3AD203B41FA5}">
                      <a16:colId xmlns:a16="http://schemas.microsoft.com/office/drawing/2014/main" val="3913852225"/>
                    </a:ext>
                  </a:extLst>
                </a:gridCol>
                <a:gridCol w="1022350">
                  <a:extLst>
                    <a:ext uri="{9D8B030D-6E8A-4147-A177-3AD203B41FA5}">
                      <a16:colId xmlns:a16="http://schemas.microsoft.com/office/drawing/2014/main" val="1500327296"/>
                    </a:ext>
                  </a:extLst>
                </a:gridCol>
              </a:tblGrid>
              <a:tr h="228600">
                <a:tc>
                  <a:txBody>
                    <a:bodyPr/>
                    <a:lstStyle/>
                    <a:p>
                      <a:pPr algn="ctr" fontAlgn="b"/>
                      <a:r>
                        <a:rPr lang="en-US" sz="1000" b="1" u="none" strike="noStrike" dirty="0" err="1">
                          <a:solidFill>
                            <a:schemeClr val="bg1"/>
                          </a:solidFill>
                          <a:effectLst/>
                        </a:rPr>
                        <a:t>model_name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tc>
                  <a:txBody>
                    <a:bodyPr/>
                    <a:lstStyle/>
                    <a:p>
                      <a:pPr algn="ctr" fontAlgn="b"/>
                      <a:r>
                        <a:rPr lang="en-US" sz="1000" b="1" u="none" strike="noStrike" dirty="0" err="1">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extLst>
                  <a:ext uri="{0D108BD9-81ED-4DB2-BD59-A6C34878D82A}">
                    <a16:rowId xmlns:a16="http://schemas.microsoft.com/office/drawing/2014/main" val="3536265144"/>
                  </a:ext>
                </a:extLst>
              </a:tr>
              <a:tr h="228600">
                <a:tc>
                  <a:txBody>
                    <a:bodyPr/>
                    <a:lstStyle/>
                    <a:p>
                      <a:pPr algn="ctr" fontAlgn="b"/>
                      <a:r>
                        <a:rPr lang="en-US" sz="900" u="none" strike="noStrike">
                          <a:effectLst/>
                        </a:rPr>
                        <a:t>Brady</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95</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533775004"/>
                  </a:ext>
                </a:extLst>
              </a:tr>
              <a:tr h="228600">
                <a:tc>
                  <a:txBody>
                    <a:bodyPr/>
                    <a:lstStyle/>
                    <a:p>
                      <a:pPr algn="ctr" fontAlgn="b"/>
                      <a:r>
                        <a:rPr lang="en-US" sz="900" u="none" strike="noStrike">
                          <a:effectLst/>
                        </a:rPr>
                        <a:t>Dawes</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107</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993416462"/>
                  </a:ext>
                </a:extLst>
              </a:tr>
              <a:tr h="228600">
                <a:tc>
                  <a:txBody>
                    <a:bodyPr/>
                    <a:lstStyle/>
                    <a:p>
                      <a:pPr algn="ctr" fontAlgn="b"/>
                      <a:r>
                        <a:rPr lang="en-US" sz="900" u="none" strike="noStrike">
                          <a:effectLst/>
                        </a:rPr>
                        <a:t>Monocle</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41</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3083504479"/>
                  </a:ext>
                </a:extLst>
              </a:tr>
            </a:tbl>
          </a:graphicData>
        </a:graphic>
      </p:graphicFrame>
      <p:graphicFrame>
        <p:nvGraphicFramePr>
          <p:cNvPr id="4" name="Table 3">
            <a:extLst>
              <a:ext uri="{FF2B5EF4-FFF2-40B4-BE49-F238E27FC236}">
                <a16:creationId xmlns:a16="http://schemas.microsoft.com/office/drawing/2014/main" id="{A689728D-5107-C446-B4C4-84774219DF66}"/>
              </a:ext>
            </a:extLst>
          </p:cNvPr>
          <p:cNvGraphicFramePr>
            <a:graphicFrameLocks noGrp="1"/>
          </p:cNvGraphicFramePr>
          <p:nvPr>
            <p:extLst>
              <p:ext uri="{D42A27DB-BD31-4B8C-83A1-F6EECF244321}">
                <p14:modId xmlns:p14="http://schemas.microsoft.com/office/powerpoint/2010/main" val="3623434264"/>
              </p:ext>
            </p:extLst>
          </p:nvPr>
        </p:nvGraphicFramePr>
        <p:xfrm>
          <a:off x="5433967" y="3495040"/>
          <a:ext cx="2032092" cy="914400"/>
        </p:xfrm>
        <a:graphic>
          <a:graphicData uri="http://schemas.openxmlformats.org/drawingml/2006/table">
            <a:tbl>
              <a:tblPr>
                <a:tableStyleId>{8628B589-4659-4227-9C68-565DD4A46BFE}</a:tableStyleId>
              </a:tblPr>
              <a:tblGrid>
                <a:gridCol w="1016046">
                  <a:extLst>
                    <a:ext uri="{9D8B030D-6E8A-4147-A177-3AD203B41FA5}">
                      <a16:colId xmlns:a16="http://schemas.microsoft.com/office/drawing/2014/main" val="2865219022"/>
                    </a:ext>
                  </a:extLst>
                </a:gridCol>
                <a:gridCol w="1016046">
                  <a:extLst>
                    <a:ext uri="{9D8B030D-6E8A-4147-A177-3AD203B41FA5}">
                      <a16:colId xmlns:a16="http://schemas.microsoft.com/office/drawing/2014/main" val="1354628363"/>
                    </a:ext>
                  </a:extLst>
                </a:gridCol>
              </a:tblGrid>
              <a:tr h="228600">
                <a:tc>
                  <a:txBody>
                    <a:bodyPr/>
                    <a:lstStyle/>
                    <a:p>
                      <a:pPr algn="ctr" fontAlgn="b"/>
                      <a:r>
                        <a:rPr lang="en-US" sz="1000" b="1" u="none" strike="noStrike" dirty="0" err="1">
                          <a:solidFill>
                            <a:schemeClr val="bg1"/>
                          </a:solidFill>
                          <a:effectLst/>
                        </a:rPr>
                        <a:t>model_name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tc>
                  <a:txBody>
                    <a:bodyPr/>
                    <a:lstStyle/>
                    <a:p>
                      <a:pPr algn="ctr" fontAlgn="b"/>
                      <a:r>
                        <a:rPr lang="en-US" sz="1000" b="1" u="none" strike="noStrike" dirty="0" err="1">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extLst>
                  <a:ext uri="{0D108BD9-81ED-4DB2-BD59-A6C34878D82A}">
                    <a16:rowId xmlns:a16="http://schemas.microsoft.com/office/drawing/2014/main" val="2597543288"/>
                  </a:ext>
                </a:extLst>
              </a:tr>
              <a:tr h="228600">
                <a:tc>
                  <a:txBody>
                    <a:bodyPr/>
                    <a:lstStyle/>
                    <a:p>
                      <a:pPr algn="ctr" fontAlgn="b"/>
                      <a:r>
                        <a:rPr lang="en-US" sz="900" u="none" strike="noStrike" dirty="0">
                          <a:effectLst/>
                        </a:rPr>
                        <a:t>Eugene Narrow</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116</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677019469"/>
                  </a:ext>
                </a:extLst>
              </a:tr>
              <a:tr h="228600">
                <a:tc>
                  <a:txBody>
                    <a:bodyPr/>
                    <a:lstStyle/>
                    <a:p>
                      <a:pPr algn="ctr" fontAlgn="b"/>
                      <a:r>
                        <a:rPr lang="en-US" sz="900" u="none" strike="noStrike" dirty="0">
                          <a:effectLst/>
                        </a:rPr>
                        <a:t>Lucy</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86</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872969863"/>
                  </a:ext>
                </a:extLst>
              </a:tr>
              <a:tr h="228600">
                <a:tc>
                  <a:txBody>
                    <a:bodyPr/>
                    <a:lstStyle/>
                    <a:p>
                      <a:pPr algn="ctr" fontAlgn="b"/>
                      <a:r>
                        <a:rPr lang="en-US" sz="900" u="none" strike="noStrike">
                          <a:effectLst/>
                        </a:rPr>
                        <a:t>Olive</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50</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486841919"/>
                  </a:ext>
                </a:extLst>
              </a:tr>
            </a:tbl>
          </a:graphicData>
        </a:graphic>
      </p:graphicFrame>
    </p:spTree>
    <p:extLst>
      <p:ext uri="{BB962C8B-B14F-4D97-AF65-F5344CB8AC3E}">
        <p14:creationId xmlns:p14="http://schemas.microsoft.com/office/powerpoint/2010/main" val="74029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3.7 Most common sunglasses colors purchased for each style</a:t>
            </a:r>
          </a:p>
        </p:txBody>
      </p:sp>
      <p:sp>
        <p:nvSpPr>
          <p:cNvPr id="8" name="Shape 323">
            <a:extLst>
              <a:ext uri="{FF2B5EF4-FFF2-40B4-BE49-F238E27FC236}">
                <a16:creationId xmlns:a16="http://schemas.microsoft.com/office/drawing/2014/main" id="{EC4E608D-96A7-F444-BFA9-F2775CAB8468}"/>
              </a:ext>
            </a:extLst>
          </p:cNvPr>
          <p:cNvSpPr txBox="1"/>
          <p:nvPr/>
        </p:nvSpPr>
        <p:spPr>
          <a:xfrm>
            <a:off x="4368700" y="1090821"/>
            <a:ext cx="4252286" cy="96658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US" sz="1000" dirty="0">
                <a:latin typeface="Courier New"/>
                <a:ea typeface="Courier New"/>
                <a:cs typeface="Courier New"/>
                <a:sym typeface="Courier New"/>
              </a:rPr>
              <a:t>SELECT color, COUNT(*)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FROM purchase WHERE style = "Men's Styles" GROUP BY color;</a:t>
            </a:r>
          </a:p>
          <a:p>
            <a:pPr>
              <a:buClr>
                <a:schemeClr val="dk1"/>
              </a:buClr>
              <a:buSzPts val="1100"/>
            </a:pPr>
            <a:endParaRPr lang="en-US" sz="1000" dirty="0">
              <a:latin typeface="Courier New"/>
              <a:ea typeface="Courier New"/>
              <a:cs typeface="Courier New"/>
              <a:sym typeface="Courier New"/>
            </a:endParaRPr>
          </a:p>
          <a:p>
            <a:pPr>
              <a:buClr>
                <a:schemeClr val="dk1"/>
              </a:buClr>
              <a:buSzPts val="1100"/>
            </a:pPr>
            <a:r>
              <a:rPr lang="en-US" sz="1000" dirty="0">
                <a:latin typeface="Courier New"/>
                <a:ea typeface="Courier New"/>
                <a:cs typeface="Courier New"/>
                <a:sym typeface="Courier New"/>
              </a:rPr>
              <a:t>SELECT color, COUNT(*) AS </a:t>
            </a:r>
            <a:r>
              <a:rPr lang="en-US" sz="1000" dirty="0" err="1">
                <a:latin typeface="Courier New"/>
                <a:ea typeface="Courier New"/>
                <a:cs typeface="Courier New"/>
                <a:sym typeface="Courier New"/>
              </a:rPr>
              <a:t>num_purchase</a:t>
            </a:r>
            <a:r>
              <a:rPr lang="en-US" sz="1000" dirty="0">
                <a:latin typeface="Courier New"/>
                <a:ea typeface="Courier New"/>
                <a:cs typeface="Courier New"/>
                <a:sym typeface="Courier New"/>
              </a:rPr>
              <a:t> FROM purchase WHERE style = "Women's Styles" GROUP BY color;</a:t>
            </a:r>
          </a:p>
          <a:p>
            <a:pPr>
              <a:buClr>
                <a:schemeClr val="dk1"/>
              </a:buClr>
              <a:buSzPts val="1100"/>
            </a:pPr>
            <a:endParaRPr lang="en-US" sz="1000" dirty="0">
              <a:latin typeface="Courier New"/>
              <a:ea typeface="Courier New"/>
              <a:cs typeface="Courier New"/>
              <a:sym typeface="Courier New"/>
            </a:endParaRPr>
          </a:p>
        </p:txBody>
      </p:sp>
      <p:sp>
        <p:nvSpPr>
          <p:cNvPr id="12" name="Shape 331">
            <a:extLst>
              <a:ext uri="{FF2B5EF4-FFF2-40B4-BE49-F238E27FC236}">
                <a16:creationId xmlns:a16="http://schemas.microsoft.com/office/drawing/2014/main" id="{619C742E-AA74-AA42-B550-BB6FFB9121CE}"/>
              </a:ext>
            </a:extLst>
          </p:cNvPr>
          <p:cNvSpPr txBox="1"/>
          <p:nvPr/>
        </p:nvSpPr>
        <p:spPr>
          <a:xfrm>
            <a:off x="530362" y="1309480"/>
            <a:ext cx="3614256" cy="312834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dirty="0">
                <a:latin typeface="Roboto"/>
                <a:ea typeface="Roboto"/>
                <a:cs typeface="Roboto"/>
                <a:sym typeface="Roboto"/>
              </a:rPr>
              <a:t>We can calculate the most popular color choices based on the number of purchases (</a:t>
            </a:r>
            <a:r>
              <a:rPr lang="en-US" sz="1200" dirty="0" err="1">
                <a:latin typeface="Roboto"/>
                <a:ea typeface="Roboto"/>
                <a:cs typeface="Roboto"/>
                <a:sym typeface="Roboto"/>
              </a:rPr>
              <a:t>num_purchase</a:t>
            </a:r>
            <a:r>
              <a:rPr lang="en-US" sz="1200" dirty="0">
                <a:latin typeface="Roboto"/>
                <a:ea typeface="Roboto"/>
                <a:cs typeface="Roboto"/>
                <a:sym typeface="Roboto"/>
              </a:rPr>
              <a:t>).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The most popular color for Men Style’s was Driftwood Fade (63 purchases). The most popular color for Women’s Styles was Rosewood Tortoise (62 purchases). </a:t>
            </a:r>
          </a:p>
          <a:p>
            <a:pPr>
              <a:lnSpc>
                <a:spcPct val="115000"/>
              </a:lnSpc>
              <a:buSzPts val="1200"/>
            </a:pPr>
            <a:endParaRPr lang="en-US" sz="1200" dirty="0">
              <a:latin typeface="Roboto"/>
              <a:ea typeface="Roboto"/>
              <a:cs typeface="Roboto"/>
              <a:sym typeface="Roboto"/>
            </a:endParaRPr>
          </a:p>
          <a:p>
            <a:pPr>
              <a:lnSpc>
                <a:spcPct val="115000"/>
              </a:lnSpc>
              <a:buSzPts val="1200"/>
            </a:pPr>
            <a:r>
              <a:rPr lang="en-US" sz="1200" dirty="0">
                <a:latin typeface="Roboto"/>
                <a:ea typeface="Roboto"/>
                <a:cs typeface="Roboto"/>
                <a:sym typeface="Roboto"/>
              </a:rPr>
              <a:t>The highest selected option for the question ‘4. Which colors do you like?’ in the Style Quiz was Tortoise, suggesting that the quiz can be useful for predicting the colors of sunglasses that the users end up purchasing. </a:t>
            </a:r>
          </a:p>
        </p:txBody>
      </p:sp>
      <p:sp>
        <p:nvSpPr>
          <p:cNvPr id="3" name="Rectangle 1">
            <a:extLst>
              <a:ext uri="{FF2B5EF4-FFF2-40B4-BE49-F238E27FC236}">
                <a16:creationId xmlns:a16="http://schemas.microsoft.com/office/drawing/2014/main" id="{DFCC9921-BDAE-3641-B3CC-1C90A0AF88CC}"/>
              </a:ext>
            </a:extLst>
          </p:cNvPr>
          <p:cNvSpPr>
            <a:spLocks noChangeArrowheads="1"/>
          </p:cNvSpPr>
          <p:nvPr/>
        </p:nvSpPr>
        <p:spPr bwMode="auto">
          <a:xfrm>
            <a:off x="1878013" y="1200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812DD732-D4F9-184D-9441-91710DE62097}"/>
              </a:ext>
            </a:extLst>
          </p:cNvPr>
          <p:cNvGraphicFramePr>
            <a:graphicFrameLocks noGrp="1"/>
          </p:cNvGraphicFramePr>
          <p:nvPr>
            <p:extLst>
              <p:ext uri="{D42A27DB-BD31-4B8C-83A1-F6EECF244321}">
                <p14:modId xmlns:p14="http://schemas.microsoft.com/office/powerpoint/2010/main" val="1632624785"/>
              </p:ext>
            </p:extLst>
          </p:nvPr>
        </p:nvGraphicFramePr>
        <p:xfrm>
          <a:off x="5217285" y="2256183"/>
          <a:ext cx="2555116" cy="1200150"/>
        </p:xfrm>
        <a:graphic>
          <a:graphicData uri="http://schemas.openxmlformats.org/drawingml/2006/table">
            <a:tbl>
              <a:tblPr>
                <a:tableStyleId>{8628B589-4659-4227-9C68-565DD4A46BFE}</a:tableStyleId>
              </a:tblPr>
              <a:tblGrid>
                <a:gridCol w="1277558">
                  <a:extLst>
                    <a:ext uri="{9D8B030D-6E8A-4147-A177-3AD203B41FA5}">
                      <a16:colId xmlns:a16="http://schemas.microsoft.com/office/drawing/2014/main" val="2383215223"/>
                    </a:ext>
                  </a:extLst>
                </a:gridCol>
                <a:gridCol w="1277558">
                  <a:extLst>
                    <a:ext uri="{9D8B030D-6E8A-4147-A177-3AD203B41FA5}">
                      <a16:colId xmlns:a16="http://schemas.microsoft.com/office/drawing/2014/main" val="1662155990"/>
                    </a:ext>
                  </a:extLst>
                </a:gridCol>
              </a:tblGrid>
              <a:tr h="200025">
                <a:tc>
                  <a:txBody>
                    <a:bodyPr/>
                    <a:lstStyle/>
                    <a:p>
                      <a:pPr algn="ctr" fontAlgn="b"/>
                      <a:r>
                        <a:rPr lang="en-US" sz="1000" b="1" u="none" strike="noStrike" dirty="0">
                          <a:solidFill>
                            <a:schemeClr val="bg1"/>
                          </a:solidFill>
                          <a:effectLst/>
                        </a:rPr>
                        <a:t>color</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tc>
                  <a:txBody>
                    <a:bodyPr/>
                    <a:lstStyle/>
                    <a:p>
                      <a:pPr algn="ctr" fontAlgn="b"/>
                      <a:r>
                        <a:rPr lang="en-US" sz="1000" b="1" u="none" strike="noStrike" dirty="0" err="1">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extLst>
                  <a:ext uri="{0D108BD9-81ED-4DB2-BD59-A6C34878D82A}">
                    <a16:rowId xmlns:a16="http://schemas.microsoft.com/office/drawing/2014/main" val="2264459446"/>
                  </a:ext>
                </a:extLst>
              </a:tr>
              <a:tr h="200025">
                <a:tc>
                  <a:txBody>
                    <a:bodyPr/>
                    <a:lstStyle/>
                    <a:p>
                      <a:pPr algn="ctr" fontAlgn="b"/>
                      <a:r>
                        <a:rPr lang="en-US" sz="900" u="none" strike="noStrike" dirty="0">
                          <a:effectLst/>
                        </a:rPr>
                        <a:t>Driftwood Fade</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63</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346464044"/>
                  </a:ext>
                </a:extLst>
              </a:tr>
              <a:tr h="200025">
                <a:tc>
                  <a:txBody>
                    <a:bodyPr/>
                    <a:lstStyle/>
                    <a:p>
                      <a:pPr algn="ctr" fontAlgn="b"/>
                      <a:r>
                        <a:rPr lang="en-US" sz="900" u="none" strike="noStrike">
                          <a:effectLst/>
                        </a:rPr>
                        <a:t>Endangered Tortoise</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41</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4077227410"/>
                  </a:ext>
                </a:extLst>
              </a:tr>
              <a:tr h="200025">
                <a:tc>
                  <a:txBody>
                    <a:bodyPr/>
                    <a:lstStyle/>
                    <a:p>
                      <a:pPr algn="ctr" fontAlgn="b"/>
                      <a:r>
                        <a:rPr lang="en-US" sz="900" u="none" strike="noStrike" dirty="0">
                          <a:effectLst/>
                        </a:rPr>
                        <a:t>Jet Black</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44</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320947721"/>
                  </a:ext>
                </a:extLst>
              </a:tr>
              <a:tr h="200025">
                <a:tc>
                  <a:txBody>
                    <a:bodyPr/>
                    <a:lstStyle/>
                    <a:p>
                      <a:pPr algn="ctr" fontAlgn="b"/>
                      <a:r>
                        <a:rPr lang="en-US" sz="900" u="none" strike="noStrike">
                          <a:effectLst/>
                        </a:rPr>
                        <a:t>Layered Tortoise Matte</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52</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912223916"/>
                  </a:ext>
                </a:extLst>
              </a:tr>
              <a:tr h="200025">
                <a:tc>
                  <a:txBody>
                    <a:bodyPr/>
                    <a:lstStyle/>
                    <a:p>
                      <a:pPr algn="ctr" fontAlgn="b"/>
                      <a:r>
                        <a:rPr lang="en-US" sz="900" u="none" strike="noStrike">
                          <a:effectLst/>
                        </a:rPr>
                        <a:t>Sea Glass Gray</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43</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279783132"/>
                  </a:ext>
                </a:extLst>
              </a:tr>
            </a:tbl>
          </a:graphicData>
        </a:graphic>
      </p:graphicFrame>
      <p:graphicFrame>
        <p:nvGraphicFramePr>
          <p:cNvPr id="4" name="Table 3">
            <a:extLst>
              <a:ext uri="{FF2B5EF4-FFF2-40B4-BE49-F238E27FC236}">
                <a16:creationId xmlns:a16="http://schemas.microsoft.com/office/drawing/2014/main" id="{184155B7-C2C1-E64D-BFD5-BDCC9D4047E0}"/>
              </a:ext>
            </a:extLst>
          </p:cNvPr>
          <p:cNvGraphicFramePr>
            <a:graphicFrameLocks noGrp="1"/>
          </p:cNvGraphicFramePr>
          <p:nvPr>
            <p:extLst>
              <p:ext uri="{D42A27DB-BD31-4B8C-83A1-F6EECF244321}">
                <p14:modId xmlns:p14="http://schemas.microsoft.com/office/powerpoint/2010/main" val="3457495111"/>
              </p:ext>
            </p:extLst>
          </p:nvPr>
        </p:nvGraphicFramePr>
        <p:xfrm>
          <a:off x="5217285" y="3597681"/>
          <a:ext cx="2555116" cy="1155708"/>
        </p:xfrm>
        <a:graphic>
          <a:graphicData uri="http://schemas.openxmlformats.org/drawingml/2006/table">
            <a:tbl>
              <a:tblPr>
                <a:tableStyleId>{8628B589-4659-4227-9C68-565DD4A46BFE}</a:tableStyleId>
              </a:tblPr>
              <a:tblGrid>
                <a:gridCol w="1277558">
                  <a:extLst>
                    <a:ext uri="{9D8B030D-6E8A-4147-A177-3AD203B41FA5}">
                      <a16:colId xmlns:a16="http://schemas.microsoft.com/office/drawing/2014/main" val="1116191208"/>
                    </a:ext>
                  </a:extLst>
                </a:gridCol>
                <a:gridCol w="1277558">
                  <a:extLst>
                    <a:ext uri="{9D8B030D-6E8A-4147-A177-3AD203B41FA5}">
                      <a16:colId xmlns:a16="http://schemas.microsoft.com/office/drawing/2014/main" val="3610222623"/>
                    </a:ext>
                  </a:extLst>
                </a:gridCol>
              </a:tblGrid>
              <a:tr h="192618">
                <a:tc>
                  <a:txBody>
                    <a:bodyPr/>
                    <a:lstStyle/>
                    <a:p>
                      <a:pPr algn="ctr" fontAlgn="b"/>
                      <a:r>
                        <a:rPr lang="en-US" sz="1000" b="1" u="none" strike="noStrike" dirty="0">
                          <a:solidFill>
                            <a:schemeClr val="bg1"/>
                          </a:solidFill>
                          <a:effectLst/>
                        </a:rPr>
                        <a:t>color</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tc>
                  <a:txBody>
                    <a:bodyPr/>
                    <a:lstStyle/>
                    <a:p>
                      <a:pPr algn="ctr" fontAlgn="b"/>
                      <a:r>
                        <a:rPr lang="en-US" sz="1000" b="1" u="none" strike="noStrike" dirty="0" err="1">
                          <a:solidFill>
                            <a:schemeClr val="bg1"/>
                          </a:solidFill>
                          <a:effectLst/>
                        </a:rPr>
                        <a:t>num_purchase</a:t>
                      </a:r>
                      <a:endParaRPr lang="en-US" sz="1000" b="1" i="0" u="none" strike="noStrike" dirty="0">
                        <a:solidFill>
                          <a:schemeClr val="bg1"/>
                        </a:solidFill>
                        <a:effectLst/>
                        <a:latin typeface="Helvetica Neue" panose="02000503000000020004" pitchFamily="2" charset="0"/>
                      </a:endParaRPr>
                    </a:p>
                  </a:txBody>
                  <a:tcPr marL="9525" marR="9525" marT="9525" marB="0" anchor="ctr">
                    <a:solidFill>
                      <a:schemeClr val="accent4">
                        <a:lumMod val="50000"/>
                      </a:schemeClr>
                    </a:solidFill>
                  </a:tcPr>
                </a:tc>
                <a:extLst>
                  <a:ext uri="{0D108BD9-81ED-4DB2-BD59-A6C34878D82A}">
                    <a16:rowId xmlns:a16="http://schemas.microsoft.com/office/drawing/2014/main" val="2714794596"/>
                  </a:ext>
                </a:extLst>
              </a:tr>
              <a:tr h="192618">
                <a:tc>
                  <a:txBody>
                    <a:bodyPr/>
                    <a:lstStyle/>
                    <a:p>
                      <a:pPr algn="ctr" fontAlgn="b"/>
                      <a:r>
                        <a:rPr lang="en-US" sz="900" u="none" strike="noStrike" dirty="0">
                          <a:effectLst/>
                        </a:rPr>
                        <a:t>Elderflower Crystal</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a:effectLst/>
                        </a:rPr>
                        <a:t>44</a:t>
                      </a:r>
                      <a:endParaRPr lang="en-US" sz="900" b="0" i="0" u="none" strike="noStrike">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4124111352"/>
                  </a:ext>
                </a:extLst>
              </a:tr>
              <a:tr h="192618">
                <a:tc>
                  <a:txBody>
                    <a:bodyPr/>
                    <a:lstStyle/>
                    <a:p>
                      <a:pPr algn="ctr" fontAlgn="b"/>
                      <a:r>
                        <a:rPr lang="en-US" sz="900" u="none" strike="noStrike" dirty="0">
                          <a:effectLst/>
                        </a:rPr>
                        <a:t>Jet Black</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42</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347192929"/>
                  </a:ext>
                </a:extLst>
              </a:tr>
              <a:tr h="192618">
                <a:tc>
                  <a:txBody>
                    <a:bodyPr/>
                    <a:lstStyle/>
                    <a:p>
                      <a:pPr algn="ctr" fontAlgn="b"/>
                      <a:r>
                        <a:rPr lang="en-US" sz="900" u="none" strike="noStrike" dirty="0">
                          <a:effectLst/>
                        </a:rPr>
                        <a:t>Pearled Tortoise</a:t>
                      </a:r>
                      <a:endParaRPr lang="en-US" sz="900" b="0" i="0" u="none" strike="noStrike" dirty="0">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50</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341429518"/>
                  </a:ext>
                </a:extLst>
              </a:tr>
              <a:tr h="192618">
                <a:tc>
                  <a:txBody>
                    <a:bodyPr/>
                    <a:lstStyle/>
                    <a:p>
                      <a:pPr algn="ctr" fontAlgn="b"/>
                      <a:r>
                        <a:rPr lang="en-US" sz="900" u="none" strike="noStrike">
                          <a:effectLst/>
                        </a:rPr>
                        <a:t>Rose Crystal</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54</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286588068"/>
                  </a:ext>
                </a:extLst>
              </a:tr>
              <a:tr h="192618">
                <a:tc>
                  <a:txBody>
                    <a:bodyPr/>
                    <a:lstStyle/>
                    <a:p>
                      <a:pPr algn="ctr" fontAlgn="b"/>
                      <a:r>
                        <a:rPr lang="en-US" sz="900" u="none" strike="noStrike">
                          <a:effectLst/>
                        </a:rPr>
                        <a:t>Rosewood Tortoise</a:t>
                      </a:r>
                      <a:endParaRPr lang="en-US" sz="900" b="0" i="0" u="none" strike="noStrike">
                        <a:solidFill>
                          <a:srgbClr val="646466"/>
                        </a:solidFill>
                        <a:effectLst/>
                        <a:latin typeface="Helvetica Neue" panose="02000503000000020004" pitchFamily="2" charset="0"/>
                      </a:endParaRPr>
                    </a:p>
                  </a:txBody>
                  <a:tcPr marL="9525" marR="9525" marT="9525" marB="0" anchor="ctr"/>
                </a:tc>
                <a:tc>
                  <a:txBody>
                    <a:bodyPr/>
                    <a:lstStyle/>
                    <a:p>
                      <a:pPr algn="ctr" fontAlgn="b"/>
                      <a:r>
                        <a:rPr lang="en-US" sz="900" u="none" strike="noStrike" dirty="0">
                          <a:effectLst/>
                        </a:rPr>
                        <a:t>62</a:t>
                      </a:r>
                      <a:endParaRPr lang="en-US" sz="900" b="0" i="0" u="none" strike="noStrike" dirty="0">
                        <a:solidFill>
                          <a:srgbClr val="646466"/>
                        </a:solidFill>
                        <a:effectLst/>
                        <a:latin typeface="Helvetica Neue" panose="02000503000000020004" pitchFamily="2" charset="0"/>
                      </a:endParaRPr>
                    </a:p>
                  </a:txBody>
                  <a:tcPr marL="9525" marR="9525" marT="9525" marB="0" anchor="ctr"/>
                </a:tc>
                <a:extLst>
                  <a:ext uri="{0D108BD9-81ED-4DB2-BD59-A6C34878D82A}">
                    <a16:rowId xmlns:a16="http://schemas.microsoft.com/office/drawing/2014/main" val="1709150246"/>
                  </a:ext>
                </a:extLst>
              </a:tr>
            </a:tbl>
          </a:graphicData>
        </a:graphic>
      </p:graphicFrame>
    </p:spTree>
    <p:extLst>
      <p:ext uri="{BB962C8B-B14F-4D97-AF65-F5344CB8AC3E}">
        <p14:creationId xmlns:p14="http://schemas.microsoft.com/office/powerpoint/2010/main" val="84033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338349"/>
            <a:ext cx="8520600" cy="62177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Warby</a:t>
            </a:r>
            <a:r>
              <a:rPr lang="en-US" sz="2400" b="1" dirty="0">
                <a:solidFill>
                  <a:srgbClr val="295269"/>
                </a:solidFill>
                <a:latin typeface="Roboto"/>
                <a:ea typeface="Roboto"/>
                <a:cs typeface="Roboto"/>
                <a:sym typeface="Roboto"/>
              </a:rPr>
              <a:t> Parker</a:t>
            </a:r>
            <a:endParaRPr sz="2400" b="1" dirty="0">
              <a:solidFill>
                <a:srgbClr val="295269"/>
              </a:solidFill>
              <a:latin typeface="Roboto"/>
              <a:ea typeface="Roboto"/>
              <a:cs typeface="Roboto"/>
              <a:sym typeface="Roboto"/>
            </a:endParaRPr>
          </a:p>
        </p:txBody>
      </p:sp>
      <p:sp>
        <p:nvSpPr>
          <p:cNvPr id="324" name="Shape 324"/>
          <p:cNvSpPr txBox="1"/>
          <p:nvPr/>
        </p:nvSpPr>
        <p:spPr>
          <a:xfrm>
            <a:off x="6424266" y="1105567"/>
            <a:ext cx="2252596" cy="210477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a:ea typeface="Roboto"/>
                <a:sym typeface="Roboto"/>
              </a:rPr>
              <a:t>The funnels and tables given:</a:t>
            </a:r>
          </a:p>
          <a:p>
            <a:pPr lvl="0">
              <a:lnSpc>
                <a:spcPct val="115000"/>
              </a:lnSpc>
              <a:buClr>
                <a:schemeClr val="dk1"/>
              </a:buClr>
              <a:buSzPts val="1100"/>
            </a:pPr>
            <a:endParaRPr lang="en-US" sz="1200" b="1" dirty="0">
              <a:latin typeface="Roboto"/>
              <a:ea typeface="Roboto"/>
              <a:sym typeface="Roboto"/>
            </a:endParaRPr>
          </a:p>
          <a:p>
            <a:pPr lvl="0">
              <a:lnSpc>
                <a:spcPct val="115000"/>
              </a:lnSpc>
              <a:buClr>
                <a:schemeClr val="dk1"/>
              </a:buClr>
              <a:buSzPts val="1100"/>
            </a:pPr>
            <a:r>
              <a:rPr lang="en-US" sz="1200" b="1" dirty="0">
                <a:latin typeface="Roboto"/>
                <a:ea typeface="Roboto"/>
                <a:cs typeface="Roboto"/>
                <a:sym typeface="Roboto"/>
              </a:rPr>
              <a:t>Quiz Funnel:</a:t>
            </a:r>
          </a:p>
          <a:p>
            <a:pPr lvl="0">
              <a:lnSpc>
                <a:spcPct val="115000"/>
              </a:lnSpc>
              <a:buClr>
                <a:schemeClr val="dk1"/>
              </a:buClr>
              <a:buSzPts val="1100"/>
            </a:pPr>
            <a:r>
              <a:rPr lang="en-US" sz="1200" dirty="0">
                <a:latin typeface="Courier New" panose="02070309020205020404" pitchFamily="49" charset="0"/>
                <a:ea typeface="Roboto"/>
                <a:cs typeface="Courier New" panose="02070309020205020404" pitchFamily="49" charset="0"/>
                <a:sym typeface="Roboto"/>
              </a:rPr>
              <a:t>survey</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b="1" dirty="0">
                <a:latin typeface="Roboto"/>
                <a:ea typeface="Roboto"/>
                <a:cs typeface="Roboto"/>
                <a:sym typeface="Roboto"/>
              </a:rPr>
              <a:t>Home Try-On Funnel:</a:t>
            </a:r>
          </a:p>
          <a:p>
            <a:pPr lvl="0">
              <a:lnSpc>
                <a:spcPct val="115000"/>
              </a:lnSpc>
              <a:buClr>
                <a:schemeClr val="dk1"/>
              </a:buClr>
              <a:buSzPts val="1100"/>
            </a:pPr>
            <a:r>
              <a:rPr lang="en-US" sz="1200" dirty="0">
                <a:latin typeface="Courier New" panose="02070309020205020404" pitchFamily="49" charset="0"/>
                <a:ea typeface="Roboto"/>
                <a:cs typeface="Courier New" panose="02070309020205020404" pitchFamily="49" charset="0"/>
                <a:sym typeface="Roboto"/>
              </a:rPr>
              <a:t>quiz</a:t>
            </a:r>
          </a:p>
          <a:p>
            <a:pPr lvl="0">
              <a:lnSpc>
                <a:spcPct val="115000"/>
              </a:lnSpc>
              <a:buClr>
                <a:schemeClr val="dk1"/>
              </a:buClr>
              <a:buSzPts val="1100"/>
            </a:pPr>
            <a:r>
              <a:rPr lang="en-US" sz="1200" dirty="0" err="1">
                <a:latin typeface="Courier New" panose="02070309020205020404" pitchFamily="49" charset="0"/>
                <a:ea typeface="Roboto"/>
                <a:cs typeface="Courier New" panose="02070309020205020404" pitchFamily="49" charset="0"/>
                <a:sym typeface="Roboto"/>
              </a:rPr>
              <a:t>home_try_on</a:t>
            </a:r>
            <a:endParaRPr lang="en-US" sz="1200" dirty="0">
              <a:latin typeface="Courier New" panose="02070309020205020404" pitchFamily="49" charset="0"/>
              <a:ea typeface="Roboto"/>
              <a:cs typeface="Courier New" panose="02070309020205020404" pitchFamily="49" charset="0"/>
              <a:sym typeface="Roboto"/>
            </a:endParaRPr>
          </a:p>
          <a:p>
            <a:pPr lvl="0">
              <a:lnSpc>
                <a:spcPct val="115000"/>
              </a:lnSpc>
              <a:buClr>
                <a:schemeClr val="dk1"/>
              </a:buClr>
              <a:buSzPts val="1100"/>
            </a:pPr>
            <a:r>
              <a:rPr lang="en-US" sz="1200" dirty="0">
                <a:latin typeface="Courier New" panose="02070309020205020404" pitchFamily="49" charset="0"/>
                <a:ea typeface="Roboto"/>
                <a:cs typeface="Courier New" panose="02070309020205020404" pitchFamily="49" charset="0"/>
                <a:sym typeface="Roboto"/>
              </a:rPr>
              <a:t>purchase</a:t>
            </a:r>
          </a:p>
        </p:txBody>
      </p:sp>
      <p:sp>
        <p:nvSpPr>
          <p:cNvPr id="5" name="Rectangle 4">
            <a:extLst>
              <a:ext uri="{FF2B5EF4-FFF2-40B4-BE49-F238E27FC236}">
                <a16:creationId xmlns:a16="http://schemas.microsoft.com/office/drawing/2014/main" id="{FE7294DE-3690-9349-80E0-0B8ED4A04841}"/>
              </a:ext>
            </a:extLst>
          </p:cNvPr>
          <p:cNvSpPr/>
          <p:nvPr/>
        </p:nvSpPr>
        <p:spPr>
          <a:xfrm>
            <a:off x="311699" y="1105567"/>
            <a:ext cx="5830684" cy="2246769"/>
          </a:xfrm>
          <a:prstGeom prst="rect">
            <a:avLst/>
          </a:prstGeom>
        </p:spPr>
        <p:txBody>
          <a:bodyPr wrap="square">
            <a:spAutoFit/>
          </a:bodyPr>
          <a:lstStyle/>
          <a:p>
            <a:r>
              <a:rPr lang="en-US" dirty="0" err="1">
                <a:latin typeface="Roboto"/>
                <a:ea typeface="Roboto"/>
                <a:cs typeface="Roboto"/>
                <a:sym typeface="Roboto"/>
              </a:rPr>
              <a:t>Warby</a:t>
            </a:r>
            <a:r>
              <a:rPr lang="en-US" dirty="0">
                <a:latin typeface="Roboto"/>
                <a:ea typeface="Roboto"/>
                <a:cs typeface="Roboto"/>
                <a:sym typeface="Roboto"/>
              </a:rPr>
              <a:t> Parker is a transformative lifestyle brand with a lofty objective: to offer designer eyewear at a revolutionary price while leading the way for socially conscious businesses. </a:t>
            </a:r>
          </a:p>
          <a:p>
            <a:endParaRPr lang="en-US" dirty="0">
              <a:latin typeface="Roboto"/>
              <a:ea typeface="Roboto"/>
              <a:cs typeface="Roboto"/>
              <a:sym typeface="Roboto"/>
            </a:endParaRPr>
          </a:p>
          <a:p>
            <a:r>
              <a:rPr lang="en-US" dirty="0">
                <a:latin typeface="Roboto"/>
                <a:ea typeface="Roboto"/>
                <a:cs typeface="Roboto"/>
                <a:sym typeface="Roboto"/>
              </a:rPr>
              <a:t>Founded in 2010 and named after two characters in an early Jack Kerouac journal, </a:t>
            </a:r>
            <a:r>
              <a:rPr lang="en-US" dirty="0" err="1">
                <a:latin typeface="Roboto"/>
                <a:ea typeface="Roboto"/>
                <a:cs typeface="Roboto"/>
                <a:sym typeface="Roboto"/>
              </a:rPr>
              <a:t>Warby</a:t>
            </a:r>
            <a:r>
              <a:rPr lang="en-US" dirty="0">
                <a:latin typeface="Roboto"/>
                <a:ea typeface="Roboto"/>
                <a:cs typeface="Roboto"/>
                <a:sym typeface="Roboto"/>
              </a:rPr>
              <a:t> Parker believes in creative thinking, smart design, and doing good in the world. </a:t>
            </a:r>
          </a:p>
          <a:p>
            <a:endParaRPr lang="en-US" dirty="0">
              <a:latin typeface="Roboto"/>
              <a:ea typeface="Roboto"/>
              <a:cs typeface="Roboto"/>
              <a:sym typeface="Roboto"/>
            </a:endParaRPr>
          </a:p>
          <a:p>
            <a:r>
              <a:rPr lang="en-US" dirty="0">
                <a:latin typeface="Roboto"/>
                <a:ea typeface="Roboto"/>
                <a:cs typeface="Roboto"/>
                <a:sym typeface="Roboto"/>
              </a:rPr>
              <a:t>For every pair of eyeglasses and sunglasses sold, a pair is distributed to someone in need.</a:t>
            </a:r>
          </a:p>
        </p:txBody>
      </p:sp>
      <p:graphicFrame>
        <p:nvGraphicFramePr>
          <p:cNvPr id="6" name="Diagram 5">
            <a:extLst>
              <a:ext uri="{FF2B5EF4-FFF2-40B4-BE49-F238E27FC236}">
                <a16:creationId xmlns:a16="http://schemas.microsoft.com/office/drawing/2014/main" id="{9C96BA9C-F81D-734A-A515-0BEBC522A898}"/>
              </a:ext>
            </a:extLst>
          </p:cNvPr>
          <p:cNvGraphicFramePr/>
          <p:nvPr>
            <p:extLst>
              <p:ext uri="{D42A27DB-BD31-4B8C-83A1-F6EECF244321}">
                <p14:modId xmlns:p14="http://schemas.microsoft.com/office/powerpoint/2010/main" val="3871092721"/>
              </p:ext>
            </p:extLst>
          </p:nvPr>
        </p:nvGraphicFramePr>
        <p:xfrm>
          <a:off x="1126436" y="3816625"/>
          <a:ext cx="6884504" cy="816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16F27AB7-4058-2E4E-AF64-6C686F5069CA}"/>
              </a:ext>
            </a:extLst>
          </p:cNvPr>
          <p:cNvSpPr/>
          <p:nvPr/>
        </p:nvSpPr>
        <p:spPr>
          <a:xfrm>
            <a:off x="3165204" y="3430592"/>
            <a:ext cx="2813591" cy="307777"/>
          </a:xfrm>
          <a:prstGeom prst="rect">
            <a:avLst/>
          </a:prstGeom>
        </p:spPr>
        <p:txBody>
          <a:bodyPr wrap="none">
            <a:spAutoFit/>
          </a:bodyPr>
          <a:lstStyle/>
          <a:p>
            <a:r>
              <a:rPr lang="en-US" b="1" dirty="0" err="1">
                <a:solidFill>
                  <a:schemeClr val="accent5">
                    <a:lumMod val="50000"/>
                  </a:schemeClr>
                </a:solidFill>
                <a:latin typeface="Roboto"/>
                <a:ea typeface="Roboto"/>
                <a:cs typeface="Roboto"/>
                <a:sym typeface="Roboto"/>
              </a:rPr>
              <a:t>Warby</a:t>
            </a:r>
            <a:r>
              <a:rPr lang="en-US" b="1" dirty="0">
                <a:solidFill>
                  <a:schemeClr val="accent5">
                    <a:lumMod val="50000"/>
                  </a:schemeClr>
                </a:solidFill>
                <a:latin typeface="Roboto"/>
                <a:ea typeface="Roboto"/>
                <a:cs typeface="Roboto"/>
                <a:sym typeface="Roboto"/>
              </a:rPr>
              <a:t> Parker’s purchase funnel</a:t>
            </a:r>
            <a:r>
              <a:rPr lang="en-GB" b="1" dirty="0">
                <a:solidFill>
                  <a:schemeClr val="accent5">
                    <a:lumMod val="50000"/>
                  </a:schemeClr>
                </a:solidFill>
                <a:latin typeface="Roboto"/>
                <a:ea typeface="Roboto"/>
                <a:cs typeface="Roboto"/>
                <a:sym typeface="Roboto"/>
              </a:rPr>
              <a:t>:</a:t>
            </a:r>
            <a:endParaRPr lang="en-US" b="1" dirty="0">
              <a:solidFill>
                <a:schemeClr val="accent5">
                  <a:lumMod val="50000"/>
                </a:schemeClr>
              </a:solidFill>
              <a:latin typeface="Roboto"/>
              <a:ea typeface="Roboto"/>
              <a:cs typeface="Roboto"/>
              <a:sym typeface="Roboto"/>
            </a:endParaRPr>
          </a:p>
        </p:txBody>
      </p:sp>
    </p:spTree>
    <p:extLst>
      <p:ext uri="{BB962C8B-B14F-4D97-AF65-F5344CB8AC3E}">
        <p14:creationId xmlns:p14="http://schemas.microsoft.com/office/powerpoint/2010/main" val="21978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9789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lvl="0" indent="-381000">
              <a:lnSpc>
                <a:spcPct val="115000"/>
              </a:lnSpc>
              <a:spcBef>
                <a:spcPts val="1100"/>
              </a:spcBef>
              <a:buClr>
                <a:srgbClr val="222222"/>
              </a:buClr>
              <a:buSzPts val="2400"/>
              <a:buFont typeface="Roboto"/>
              <a:buAutoNum type="arabicPeriod"/>
            </a:pPr>
            <a:r>
              <a:rPr lang="en-US" sz="2400" dirty="0">
                <a:solidFill>
                  <a:srgbClr val="222222"/>
                </a:solidFill>
                <a:latin typeface="Roboto"/>
                <a:ea typeface="Roboto"/>
                <a:cs typeface="Roboto"/>
                <a:sym typeface="Roboto"/>
              </a:rPr>
              <a:t>Quiz Funnel Analysis</a:t>
            </a:r>
          </a:p>
          <a:p>
            <a:pPr marL="457200" lvl="0" indent="-381000">
              <a:lnSpc>
                <a:spcPct val="115000"/>
              </a:lnSpc>
              <a:spcBef>
                <a:spcPts val="1100"/>
              </a:spcBef>
              <a:buClr>
                <a:srgbClr val="222222"/>
              </a:buClr>
              <a:buSzPts val="2400"/>
              <a:buFont typeface="Roboto"/>
              <a:buAutoNum type="arabicPeriod"/>
            </a:pPr>
            <a:r>
              <a:rPr lang="en-US" sz="2400" dirty="0">
                <a:solidFill>
                  <a:srgbClr val="222222"/>
                </a:solidFill>
                <a:latin typeface="Roboto"/>
                <a:ea typeface="Roboto"/>
                <a:cs typeface="Roboto"/>
                <a:sym typeface="Roboto"/>
              </a:rPr>
              <a:t>Home Try-On Funnel Analysis</a:t>
            </a:r>
          </a:p>
          <a:p>
            <a:pPr marL="457200" lvl="0" indent="-381000">
              <a:lnSpc>
                <a:spcPct val="115000"/>
              </a:lnSpc>
              <a:spcBef>
                <a:spcPts val="1100"/>
              </a:spcBef>
              <a:buClr>
                <a:srgbClr val="222222"/>
              </a:buClr>
              <a:buSzPts val="2400"/>
              <a:buFont typeface="Roboto"/>
              <a:buAutoNum type="arabicPeriod"/>
            </a:pPr>
            <a:r>
              <a:rPr lang="en-US" sz="2400" dirty="0">
                <a:solidFill>
                  <a:srgbClr val="222222"/>
                </a:solidFill>
                <a:latin typeface="Roboto"/>
                <a:ea typeface="Roboto"/>
                <a:cs typeface="Roboto"/>
                <a:sym typeface="Roboto"/>
              </a:rPr>
              <a:t>Other actionable insights</a:t>
            </a:r>
          </a:p>
          <a:p>
            <a:pPr marL="457200" lvl="0" indent="-381000">
              <a:lnSpc>
                <a:spcPct val="115000"/>
              </a:lnSpc>
              <a:spcBef>
                <a:spcPts val="1100"/>
              </a:spcBef>
              <a:buClr>
                <a:srgbClr val="222222"/>
              </a:buClr>
              <a:buSzPts val="2400"/>
              <a:buFont typeface="Roboto"/>
              <a:buAutoNum type="arabicPeriod"/>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latin typeface="Roboto Black"/>
                <a:ea typeface="Roboto Black"/>
                <a:cs typeface="Roboto Black"/>
                <a:sym typeface="Roboto Black"/>
              </a:rPr>
              <a:t>1. Quiz Funnel Analysis</a:t>
            </a:r>
            <a:endParaRPr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pPr lvl="0"/>
            <a:r>
              <a:rPr lang="en-US" sz="2200" b="1" dirty="0">
                <a:solidFill>
                  <a:srgbClr val="295269"/>
                </a:solidFill>
                <a:latin typeface="Roboto"/>
                <a:ea typeface="Roboto"/>
                <a:cs typeface="Roboto"/>
                <a:sym typeface="Roboto"/>
              </a:rPr>
              <a:t>1.1 What does the </a:t>
            </a:r>
            <a:r>
              <a:rPr lang="en-US" sz="2200" b="1" dirty="0">
                <a:solidFill>
                  <a:srgbClr val="295269"/>
                </a:solidFill>
                <a:latin typeface="Courier New" panose="02070309020205020404" pitchFamily="49" charset="0"/>
                <a:ea typeface="Roboto"/>
                <a:cs typeface="Courier New" panose="02070309020205020404" pitchFamily="49" charset="0"/>
                <a:sym typeface="Roboto"/>
              </a:rPr>
              <a:t>survey</a:t>
            </a:r>
            <a:r>
              <a:rPr lang="en-US" sz="2200" b="1" dirty="0">
                <a:solidFill>
                  <a:srgbClr val="295269"/>
                </a:solidFill>
                <a:latin typeface="Roboto"/>
                <a:ea typeface="Roboto"/>
                <a:cs typeface="Roboto"/>
                <a:sym typeface="Roboto"/>
              </a:rPr>
              <a:t> table have?</a:t>
            </a:r>
          </a:p>
        </p:txBody>
      </p:sp>
      <p:sp>
        <p:nvSpPr>
          <p:cNvPr id="331" name="Shape 331"/>
          <p:cNvSpPr txBox="1"/>
          <p:nvPr/>
        </p:nvSpPr>
        <p:spPr>
          <a:xfrm>
            <a:off x="575860" y="1491988"/>
            <a:ext cx="2769430" cy="269104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dirty="0">
                <a:latin typeface="Roboto"/>
                <a:ea typeface="Roboto"/>
                <a:cs typeface="Roboto"/>
                <a:sym typeface="Roboto"/>
              </a:rPr>
              <a:t>To help users find their perfect frame, </a:t>
            </a:r>
            <a:r>
              <a:rPr lang="en-US" sz="1200" dirty="0" err="1">
                <a:latin typeface="Roboto"/>
                <a:ea typeface="Roboto"/>
                <a:cs typeface="Roboto"/>
                <a:sym typeface="Roboto"/>
              </a:rPr>
              <a:t>Warby</a:t>
            </a:r>
            <a:r>
              <a:rPr lang="en-US" sz="1200" dirty="0">
                <a:latin typeface="Roboto"/>
                <a:ea typeface="Roboto"/>
                <a:cs typeface="Roboto"/>
                <a:sym typeface="Roboto"/>
              </a:rPr>
              <a:t> Parker has a Style Quiz that has the following questions:</a:t>
            </a:r>
          </a:p>
          <a:p>
            <a:pPr lvl="0">
              <a:lnSpc>
                <a:spcPct val="115000"/>
              </a:lnSpc>
              <a:buSzPts val="1200"/>
            </a:pPr>
            <a:endParaRPr lang="en-US" sz="1200" dirty="0">
              <a:latin typeface="Roboto"/>
              <a:ea typeface="Roboto"/>
              <a:cs typeface="Roboto"/>
              <a:sym typeface="Roboto"/>
            </a:endParaRPr>
          </a:p>
          <a:p>
            <a:pPr marL="228600" lvl="0" indent="-228600">
              <a:lnSpc>
                <a:spcPct val="115000"/>
              </a:lnSpc>
              <a:buSzPts val="1200"/>
              <a:buFont typeface="+mj-lt"/>
              <a:buAutoNum type="arabicPeriod"/>
            </a:pPr>
            <a:r>
              <a:rPr lang="en-US" sz="1200" dirty="0">
                <a:latin typeface="Roboto"/>
                <a:ea typeface="Roboto"/>
                <a:cs typeface="Roboto"/>
                <a:sym typeface="Roboto"/>
              </a:rPr>
              <a:t>“What are you looking for?”</a:t>
            </a:r>
          </a:p>
          <a:p>
            <a:pPr marL="228600" lvl="0" indent="-228600">
              <a:lnSpc>
                <a:spcPct val="115000"/>
              </a:lnSpc>
              <a:buSzPts val="1200"/>
              <a:buFont typeface="+mj-lt"/>
              <a:buAutoNum type="arabicPeriod"/>
            </a:pPr>
            <a:r>
              <a:rPr lang="en-US" sz="1200" dirty="0">
                <a:latin typeface="Roboto"/>
                <a:ea typeface="Roboto"/>
                <a:cs typeface="Roboto"/>
                <a:sym typeface="Roboto"/>
              </a:rPr>
              <a:t>“What’s your fit?”</a:t>
            </a:r>
          </a:p>
          <a:p>
            <a:pPr marL="228600" lvl="0" indent="-228600">
              <a:lnSpc>
                <a:spcPct val="115000"/>
              </a:lnSpc>
              <a:buSzPts val="1200"/>
              <a:buFont typeface="+mj-lt"/>
              <a:buAutoNum type="arabicPeriod"/>
            </a:pPr>
            <a:r>
              <a:rPr lang="en-US" sz="1200" dirty="0">
                <a:latin typeface="Roboto"/>
                <a:ea typeface="Roboto"/>
                <a:cs typeface="Roboto"/>
                <a:sym typeface="Roboto"/>
              </a:rPr>
              <a:t>“Which shapes do you like?”</a:t>
            </a:r>
          </a:p>
          <a:p>
            <a:pPr marL="228600" lvl="0" indent="-228600">
              <a:lnSpc>
                <a:spcPct val="115000"/>
              </a:lnSpc>
              <a:buSzPts val="1200"/>
              <a:buFont typeface="+mj-lt"/>
              <a:buAutoNum type="arabicPeriod"/>
            </a:pPr>
            <a:r>
              <a:rPr lang="en-US" sz="1200" dirty="0">
                <a:latin typeface="Roboto"/>
                <a:ea typeface="Roboto"/>
                <a:cs typeface="Roboto"/>
                <a:sym typeface="Roboto"/>
              </a:rPr>
              <a:t>“Which colors do you like?”</a:t>
            </a:r>
          </a:p>
          <a:p>
            <a:pPr marL="228600" lvl="0" indent="-228600">
              <a:lnSpc>
                <a:spcPct val="115000"/>
              </a:lnSpc>
              <a:buSzPts val="1200"/>
              <a:buFont typeface="+mj-lt"/>
              <a:buAutoNum type="arabicPeriod"/>
            </a:pPr>
            <a:r>
              <a:rPr lang="en-US" sz="1200" dirty="0">
                <a:latin typeface="Roboto"/>
                <a:ea typeface="Roboto"/>
                <a:cs typeface="Roboto"/>
                <a:sym typeface="Roboto"/>
              </a:rPr>
              <a:t>“When was your last eye exam?”</a:t>
            </a:r>
          </a:p>
          <a:p>
            <a:pPr marL="228600" lvl="0" indent="-228600">
              <a:lnSpc>
                <a:spcPct val="115000"/>
              </a:lnSpc>
              <a:buSzPts val="1200"/>
              <a:buFont typeface="+mj-lt"/>
              <a:buAutoNum type="arabicPeriod"/>
            </a:pPr>
            <a:endParaRPr lang="en-US" sz="1200" dirty="0">
              <a:latin typeface="Roboto"/>
              <a:ea typeface="Roboto"/>
              <a:cs typeface="Roboto"/>
              <a:sym typeface="Roboto"/>
            </a:endParaRPr>
          </a:p>
          <a:p>
            <a:pPr>
              <a:lnSpc>
                <a:spcPct val="115000"/>
              </a:lnSpc>
              <a:buSzPts val="1200"/>
            </a:pPr>
            <a:r>
              <a:rPr lang="en-US" sz="1200">
                <a:latin typeface="Roboto"/>
                <a:ea typeface="Roboto"/>
                <a:cs typeface="Roboto"/>
                <a:sym typeface="Roboto"/>
              </a:rPr>
              <a:t>Responses are stored </a:t>
            </a:r>
            <a:r>
              <a:rPr lang="en-US" sz="1200" dirty="0">
                <a:latin typeface="Roboto"/>
                <a:ea typeface="Roboto"/>
                <a:cs typeface="Roboto"/>
                <a:sym typeface="Roboto"/>
              </a:rPr>
              <a:t>in a table called </a:t>
            </a:r>
            <a:r>
              <a:rPr lang="en-US" sz="1200" dirty="0">
                <a:latin typeface="Courier New" panose="02070309020205020404" pitchFamily="49" charset="0"/>
                <a:ea typeface="Roboto"/>
                <a:cs typeface="Courier New" panose="02070309020205020404" pitchFamily="49" charset="0"/>
                <a:sym typeface="Roboto"/>
              </a:rPr>
              <a:t>survey</a:t>
            </a:r>
            <a:r>
              <a:rPr lang="en-US" sz="1200" dirty="0">
                <a:latin typeface="Roboto"/>
                <a:ea typeface="Roboto"/>
                <a:cs typeface="Roboto"/>
                <a:sym typeface="Roboto"/>
              </a:rPr>
              <a:t>.</a:t>
            </a:r>
          </a:p>
        </p:txBody>
      </p:sp>
      <p:graphicFrame>
        <p:nvGraphicFramePr>
          <p:cNvPr id="5" name="Table 4">
            <a:extLst>
              <a:ext uri="{FF2B5EF4-FFF2-40B4-BE49-F238E27FC236}">
                <a16:creationId xmlns:a16="http://schemas.microsoft.com/office/drawing/2014/main" id="{8E8FE60C-A22C-8240-9BBC-F2BEB5AE5A85}"/>
              </a:ext>
            </a:extLst>
          </p:cNvPr>
          <p:cNvGraphicFramePr>
            <a:graphicFrameLocks noGrp="1"/>
          </p:cNvGraphicFramePr>
          <p:nvPr>
            <p:extLst>
              <p:ext uri="{D42A27DB-BD31-4B8C-83A1-F6EECF244321}">
                <p14:modId xmlns:p14="http://schemas.microsoft.com/office/powerpoint/2010/main" val="1098216536"/>
              </p:ext>
            </p:extLst>
          </p:nvPr>
        </p:nvGraphicFramePr>
        <p:xfrm>
          <a:off x="3667760" y="1712113"/>
          <a:ext cx="4795520" cy="2982337"/>
        </p:xfrm>
        <a:graphic>
          <a:graphicData uri="http://schemas.openxmlformats.org/drawingml/2006/table">
            <a:tbl>
              <a:tblPr>
                <a:tableStyleId>{8628B589-4659-4227-9C68-565DD4A46BFE}</a:tableStyleId>
              </a:tblPr>
              <a:tblGrid>
                <a:gridCol w="2115799">
                  <a:extLst>
                    <a:ext uri="{9D8B030D-6E8A-4147-A177-3AD203B41FA5}">
                      <a16:colId xmlns:a16="http://schemas.microsoft.com/office/drawing/2014/main" val="1628099256"/>
                    </a:ext>
                  </a:extLst>
                </a:gridCol>
                <a:gridCol w="1145561">
                  <a:extLst>
                    <a:ext uri="{9D8B030D-6E8A-4147-A177-3AD203B41FA5}">
                      <a16:colId xmlns:a16="http://schemas.microsoft.com/office/drawing/2014/main" val="2924949100"/>
                    </a:ext>
                  </a:extLst>
                </a:gridCol>
                <a:gridCol w="1534160">
                  <a:extLst>
                    <a:ext uri="{9D8B030D-6E8A-4147-A177-3AD203B41FA5}">
                      <a16:colId xmlns:a16="http://schemas.microsoft.com/office/drawing/2014/main" val="2975575352"/>
                    </a:ext>
                  </a:extLst>
                </a:gridCol>
              </a:tblGrid>
              <a:tr h="186457">
                <a:tc>
                  <a:txBody>
                    <a:bodyPr/>
                    <a:lstStyle/>
                    <a:p>
                      <a:pPr algn="ctr" fontAlgn="b"/>
                      <a:r>
                        <a:rPr lang="en-US" sz="1000" b="1" u="none" strike="noStrike" dirty="0">
                          <a:solidFill>
                            <a:schemeClr val="bg1"/>
                          </a:solidFill>
                          <a:effectLst/>
                        </a:rPr>
                        <a:t>question</a:t>
                      </a:r>
                      <a:endParaRPr lang="en-US" sz="1000" b="1" i="0" u="none" strike="noStrike" dirty="0">
                        <a:solidFill>
                          <a:schemeClr val="bg1"/>
                        </a:solidFill>
                        <a:effectLst/>
                        <a:latin typeface="Helvetica Neue" panose="02000503000000020004" pitchFamily="2" charset="0"/>
                      </a:endParaRPr>
                    </a:p>
                  </a:txBody>
                  <a:tcPr marL="2479" marR="2479" marT="2479" marB="0" anchor="ctr">
                    <a:solidFill>
                      <a:srgbClr val="295269"/>
                    </a:solidFill>
                  </a:tcPr>
                </a:tc>
                <a:tc>
                  <a:txBody>
                    <a:bodyPr/>
                    <a:lstStyle/>
                    <a:p>
                      <a:pPr algn="ctr" fontAlgn="b"/>
                      <a:r>
                        <a:rPr lang="en-US" sz="1000" b="1" u="none" strike="noStrike" dirty="0" err="1">
                          <a:solidFill>
                            <a:schemeClr val="bg1"/>
                          </a:solidFill>
                          <a:effectLst/>
                        </a:rPr>
                        <a:t>user_id</a:t>
                      </a:r>
                      <a:endParaRPr lang="en-US" sz="1000" b="1" i="0" u="none" strike="noStrike" dirty="0">
                        <a:solidFill>
                          <a:schemeClr val="bg1"/>
                        </a:solidFill>
                        <a:effectLst/>
                        <a:latin typeface="Helvetica Neue" panose="02000503000000020004" pitchFamily="2" charset="0"/>
                      </a:endParaRPr>
                    </a:p>
                  </a:txBody>
                  <a:tcPr marL="2479" marR="2479" marT="2479" marB="0" anchor="ctr">
                    <a:solidFill>
                      <a:srgbClr val="295269"/>
                    </a:solidFill>
                  </a:tcPr>
                </a:tc>
                <a:tc>
                  <a:txBody>
                    <a:bodyPr/>
                    <a:lstStyle/>
                    <a:p>
                      <a:pPr algn="ctr" fontAlgn="b"/>
                      <a:r>
                        <a:rPr lang="en-US" sz="1000" b="1" u="none" strike="noStrike" dirty="0">
                          <a:solidFill>
                            <a:schemeClr val="bg1"/>
                          </a:solidFill>
                          <a:effectLst/>
                        </a:rPr>
                        <a:t>response</a:t>
                      </a:r>
                      <a:endParaRPr lang="en-US" sz="1000" b="1" i="0" u="none" strike="noStrike" dirty="0">
                        <a:solidFill>
                          <a:schemeClr val="bg1"/>
                        </a:solidFill>
                        <a:effectLst/>
                        <a:latin typeface="Helvetica Neue" panose="02000503000000020004" pitchFamily="2" charset="0"/>
                      </a:endParaRPr>
                    </a:p>
                  </a:txBody>
                  <a:tcPr marL="2479" marR="2479" marT="2479" marB="0" anchor="ctr">
                    <a:solidFill>
                      <a:srgbClr val="295269"/>
                    </a:solidFill>
                  </a:tcPr>
                </a:tc>
                <a:extLst>
                  <a:ext uri="{0D108BD9-81ED-4DB2-BD59-A6C34878D82A}">
                    <a16:rowId xmlns:a16="http://schemas.microsoft.com/office/drawing/2014/main" val="1483648233"/>
                  </a:ext>
                </a:extLst>
              </a:tr>
              <a:tr h="279588">
                <a:tc>
                  <a:txBody>
                    <a:bodyPr/>
                    <a:lstStyle/>
                    <a:p>
                      <a:pPr algn="ctr" fontAlgn="b"/>
                      <a:r>
                        <a:rPr lang="en-US" sz="900" u="none" strike="noStrike" dirty="0">
                          <a:effectLst/>
                        </a:rPr>
                        <a:t>1. What are you looking for?</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10506c85aaf7</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Women's Styles</a:t>
                      </a:r>
                      <a:endParaRPr lang="en-US" sz="900" b="0" i="0" u="none" strike="noStrike" dirty="0">
                        <a:solidFill>
                          <a:srgbClr val="646466"/>
                        </a:solidFill>
                        <a:effectLst/>
                        <a:latin typeface="Helvetica Neue" panose="02000503000000020004" pitchFamily="2" charset="0"/>
                      </a:endParaRPr>
                    </a:p>
                  </a:txBody>
                  <a:tcPr marL="2479" marR="2479" marT="2479" marB="0" anchor="ctr"/>
                </a:tc>
                <a:extLst>
                  <a:ext uri="{0D108BD9-81ED-4DB2-BD59-A6C34878D82A}">
                    <a16:rowId xmlns:a16="http://schemas.microsoft.com/office/drawing/2014/main" val="324845178"/>
                  </a:ext>
                </a:extLst>
              </a:tr>
              <a:tr h="279588">
                <a:tc>
                  <a:txBody>
                    <a:bodyPr/>
                    <a:lstStyle/>
                    <a:p>
                      <a:pPr algn="ctr" fontAlgn="b"/>
                      <a:r>
                        <a:rPr lang="en-US" sz="900" u="none" strike="noStrike" dirty="0">
                          <a:effectLst/>
                        </a:rPr>
                        <a:t>2. What's your fit?</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10506c85aaf7</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Medium</a:t>
                      </a:r>
                      <a:endParaRPr lang="en-US" sz="900" b="0" i="0" u="none" strike="noStrike" dirty="0">
                        <a:solidFill>
                          <a:srgbClr val="646466"/>
                        </a:solidFill>
                        <a:effectLst/>
                        <a:latin typeface="Helvetica Neue" panose="02000503000000020004" pitchFamily="2" charset="0"/>
                      </a:endParaRPr>
                    </a:p>
                  </a:txBody>
                  <a:tcPr marL="2479" marR="2479" marT="2479" marB="0" anchor="ctr"/>
                </a:tc>
                <a:extLst>
                  <a:ext uri="{0D108BD9-81ED-4DB2-BD59-A6C34878D82A}">
                    <a16:rowId xmlns:a16="http://schemas.microsoft.com/office/drawing/2014/main" val="639291365"/>
                  </a:ext>
                </a:extLst>
              </a:tr>
              <a:tr h="279588">
                <a:tc>
                  <a:txBody>
                    <a:bodyPr/>
                    <a:lstStyle/>
                    <a:p>
                      <a:pPr algn="ctr" fontAlgn="b"/>
                      <a:r>
                        <a:rPr lang="en-US" sz="900" u="none" strike="noStrike" dirty="0">
                          <a:effectLst/>
                        </a:rPr>
                        <a:t>3. Which shapes do you like?</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27e3573684cd</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a:effectLst/>
                        </a:rPr>
                        <a:t>Round</a:t>
                      </a:r>
                      <a:endParaRPr lang="en-US" sz="900" b="0" i="0" u="none" strike="noStrike">
                        <a:solidFill>
                          <a:srgbClr val="646466"/>
                        </a:solidFill>
                        <a:effectLst/>
                        <a:latin typeface="Helvetica Neue" panose="02000503000000020004" pitchFamily="2" charset="0"/>
                      </a:endParaRPr>
                    </a:p>
                  </a:txBody>
                  <a:tcPr marL="2479" marR="2479" marT="2479" marB="0" anchor="ctr"/>
                </a:tc>
                <a:extLst>
                  <a:ext uri="{0D108BD9-81ED-4DB2-BD59-A6C34878D82A}">
                    <a16:rowId xmlns:a16="http://schemas.microsoft.com/office/drawing/2014/main" val="833771832"/>
                  </a:ext>
                </a:extLst>
              </a:tr>
              <a:tr h="279588">
                <a:tc>
                  <a:txBody>
                    <a:bodyPr/>
                    <a:lstStyle/>
                    <a:p>
                      <a:pPr algn="ctr" fontAlgn="b"/>
                      <a:r>
                        <a:rPr lang="en-US" sz="900" u="none" strike="noStrike" dirty="0">
                          <a:effectLst/>
                        </a:rPr>
                        <a:t>4. Which colors do you like?</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27e3573684cd</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Two-Tone</a:t>
                      </a:r>
                      <a:endParaRPr lang="en-US" sz="900" b="0" i="0" u="none" strike="noStrike" dirty="0">
                        <a:solidFill>
                          <a:srgbClr val="646466"/>
                        </a:solidFill>
                        <a:effectLst/>
                        <a:latin typeface="Helvetica Neue" panose="02000503000000020004" pitchFamily="2" charset="0"/>
                      </a:endParaRPr>
                    </a:p>
                  </a:txBody>
                  <a:tcPr marL="2479" marR="2479" marT="2479" marB="0" anchor="ctr"/>
                </a:tc>
                <a:extLst>
                  <a:ext uri="{0D108BD9-81ED-4DB2-BD59-A6C34878D82A}">
                    <a16:rowId xmlns:a16="http://schemas.microsoft.com/office/drawing/2014/main" val="3011722165"/>
                  </a:ext>
                </a:extLst>
              </a:tr>
              <a:tr h="279588">
                <a:tc>
                  <a:txBody>
                    <a:bodyPr/>
                    <a:lstStyle/>
                    <a:p>
                      <a:pPr algn="ctr" fontAlgn="b"/>
                      <a:r>
                        <a:rPr lang="en-US" sz="900" u="none" strike="noStrike">
                          <a:effectLst/>
                        </a:rPr>
                        <a:t>1. What are you looking for?</a:t>
                      </a:r>
                      <a:endParaRPr lang="en-US" sz="900" b="0" i="0" u="none" strike="noStrike">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27e3573684cd</a:t>
                      </a:r>
                      <a:endParaRPr lang="en-US" sz="900" b="0" i="0" u="none" strike="noStrike" dirty="0">
                        <a:solidFill>
                          <a:srgbClr val="646466"/>
                        </a:solidFill>
                        <a:effectLst/>
                        <a:latin typeface="Helvetica Neue" panose="02000503000000020004" pitchFamily="2" charset="0"/>
                      </a:endParaRPr>
                    </a:p>
                  </a:txBody>
                  <a:tcPr marL="2479" marR="2479" marT="2479" marB="0" anchor="ctr"/>
                </a:tc>
                <a:tc>
                  <a:txBody>
                    <a:bodyPr/>
                    <a:lstStyle/>
                    <a:p>
                      <a:pPr algn="ctr" fontAlgn="b"/>
                      <a:r>
                        <a:rPr lang="en-US" sz="900" u="none" strike="noStrike" dirty="0">
                          <a:effectLst/>
                        </a:rPr>
                        <a:t>I'm not sure. Let's skip it.</a:t>
                      </a:r>
                      <a:endParaRPr lang="en-US" sz="900" b="0" i="0" u="none" strike="noStrike" dirty="0">
                        <a:solidFill>
                          <a:srgbClr val="646466"/>
                        </a:solidFill>
                        <a:effectLst/>
                        <a:latin typeface="Helvetica Neue" panose="02000503000000020004" pitchFamily="2" charset="0"/>
                      </a:endParaRPr>
                    </a:p>
                  </a:txBody>
                  <a:tcPr marL="2479" marR="2479" marT="2479" marB="0" anchor="ctr"/>
                </a:tc>
                <a:extLst>
                  <a:ext uri="{0D108BD9-81ED-4DB2-BD59-A6C34878D82A}">
                    <a16:rowId xmlns:a16="http://schemas.microsoft.com/office/drawing/2014/main" val="27062329"/>
                  </a:ext>
                </a:extLst>
              </a:tr>
              <a:tr h="279588">
                <a:tc>
                  <a:txBody>
                    <a:bodyPr/>
                    <a:lstStyle/>
                    <a:p>
                      <a:pPr algn="ctr"/>
                      <a:r>
                        <a:rPr lang="en-US" sz="900">
                          <a:solidFill>
                            <a:schemeClr val="tx1"/>
                          </a:solidFill>
                          <a:effectLst/>
                        </a:rPr>
                        <a:t>2. What's your fit?</a:t>
                      </a:r>
                    </a:p>
                  </a:txBody>
                  <a:tcPr anchor="ctr"/>
                </a:tc>
                <a:tc>
                  <a:txBody>
                    <a:bodyPr/>
                    <a:lstStyle/>
                    <a:p>
                      <a:pPr algn="ctr"/>
                      <a:r>
                        <a:rPr lang="en-US" sz="900" dirty="0">
                          <a:solidFill>
                            <a:schemeClr val="tx1"/>
                          </a:solidFill>
                          <a:effectLst/>
                        </a:rPr>
                        <a:t>27e3573684cd</a:t>
                      </a:r>
                    </a:p>
                  </a:txBody>
                  <a:tcPr anchor="ctr"/>
                </a:tc>
                <a:tc>
                  <a:txBody>
                    <a:bodyPr/>
                    <a:lstStyle/>
                    <a:p>
                      <a:pPr algn="ctr"/>
                      <a:r>
                        <a:rPr lang="en-US" sz="900" dirty="0">
                          <a:solidFill>
                            <a:schemeClr val="tx1"/>
                          </a:solidFill>
                          <a:effectLst/>
                        </a:rPr>
                        <a:t>Narrow</a:t>
                      </a:r>
                    </a:p>
                  </a:txBody>
                  <a:tcPr anchor="ctr"/>
                </a:tc>
                <a:extLst>
                  <a:ext uri="{0D108BD9-81ED-4DB2-BD59-A6C34878D82A}">
                    <a16:rowId xmlns:a16="http://schemas.microsoft.com/office/drawing/2014/main" val="1991106146"/>
                  </a:ext>
                </a:extLst>
              </a:tr>
              <a:tr h="279588">
                <a:tc>
                  <a:txBody>
                    <a:bodyPr/>
                    <a:lstStyle/>
                    <a:p>
                      <a:pPr algn="ctr"/>
                      <a:r>
                        <a:rPr lang="en-US" sz="900">
                          <a:solidFill>
                            <a:schemeClr val="tx1"/>
                          </a:solidFill>
                          <a:effectLst/>
                        </a:rPr>
                        <a:t>5. When was your last eye exam?</a:t>
                      </a:r>
                    </a:p>
                  </a:txBody>
                  <a:tcPr anchor="ctr"/>
                </a:tc>
                <a:tc>
                  <a:txBody>
                    <a:bodyPr/>
                    <a:lstStyle/>
                    <a:p>
                      <a:pPr algn="ctr"/>
                      <a:r>
                        <a:rPr lang="en-US" sz="900" dirty="0">
                          <a:solidFill>
                            <a:schemeClr val="tx1"/>
                          </a:solidFill>
                          <a:effectLst/>
                        </a:rPr>
                        <a:t>27e3573684cd</a:t>
                      </a:r>
                    </a:p>
                  </a:txBody>
                  <a:tcPr anchor="ctr"/>
                </a:tc>
                <a:tc>
                  <a:txBody>
                    <a:bodyPr/>
                    <a:lstStyle/>
                    <a:p>
                      <a:pPr algn="ctr"/>
                      <a:r>
                        <a:rPr lang="en-US" sz="900" dirty="0">
                          <a:solidFill>
                            <a:schemeClr val="tx1"/>
                          </a:solidFill>
                          <a:effectLst/>
                        </a:rPr>
                        <a:t>&lt;1 Year</a:t>
                      </a:r>
                    </a:p>
                  </a:txBody>
                  <a:tcPr anchor="ctr"/>
                </a:tc>
                <a:extLst>
                  <a:ext uri="{0D108BD9-81ED-4DB2-BD59-A6C34878D82A}">
                    <a16:rowId xmlns:a16="http://schemas.microsoft.com/office/drawing/2014/main" val="2795336762"/>
                  </a:ext>
                </a:extLst>
              </a:tr>
              <a:tr h="279588">
                <a:tc>
                  <a:txBody>
                    <a:bodyPr/>
                    <a:lstStyle/>
                    <a:p>
                      <a:pPr algn="ctr"/>
                      <a:r>
                        <a:rPr lang="en-US" sz="900">
                          <a:solidFill>
                            <a:schemeClr val="tx1"/>
                          </a:solidFill>
                          <a:effectLst/>
                        </a:rPr>
                        <a:t>3. Which shapes do you like?</a:t>
                      </a:r>
                    </a:p>
                  </a:txBody>
                  <a:tcPr anchor="ctr"/>
                </a:tc>
                <a:tc>
                  <a:txBody>
                    <a:bodyPr/>
                    <a:lstStyle/>
                    <a:p>
                      <a:pPr algn="ctr"/>
                      <a:r>
                        <a:rPr lang="en-US" sz="900" dirty="0">
                          <a:solidFill>
                            <a:schemeClr val="tx1"/>
                          </a:solidFill>
                          <a:effectLst/>
                        </a:rPr>
                        <a:t>9c372e6890d2</a:t>
                      </a:r>
                    </a:p>
                  </a:txBody>
                  <a:tcPr anchor="ctr"/>
                </a:tc>
                <a:tc>
                  <a:txBody>
                    <a:bodyPr/>
                    <a:lstStyle/>
                    <a:p>
                      <a:pPr algn="ctr"/>
                      <a:r>
                        <a:rPr lang="en-US" sz="900" dirty="0">
                          <a:solidFill>
                            <a:schemeClr val="tx1"/>
                          </a:solidFill>
                          <a:effectLst/>
                        </a:rPr>
                        <a:t>Square</a:t>
                      </a:r>
                    </a:p>
                  </a:txBody>
                  <a:tcPr anchor="ctr"/>
                </a:tc>
                <a:extLst>
                  <a:ext uri="{0D108BD9-81ED-4DB2-BD59-A6C34878D82A}">
                    <a16:rowId xmlns:a16="http://schemas.microsoft.com/office/drawing/2014/main" val="1311021975"/>
                  </a:ext>
                </a:extLst>
              </a:tr>
              <a:tr h="279588">
                <a:tc>
                  <a:txBody>
                    <a:bodyPr/>
                    <a:lstStyle/>
                    <a:p>
                      <a:pPr algn="ctr"/>
                      <a:r>
                        <a:rPr lang="en-US" sz="900">
                          <a:solidFill>
                            <a:schemeClr val="tx1"/>
                          </a:solidFill>
                          <a:effectLst/>
                        </a:rPr>
                        <a:t>5. When was your last eye exam?</a:t>
                      </a:r>
                    </a:p>
                  </a:txBody>
                  <a:tcPr anchor="ctr"/>
                </a:tc>
                <a:tc>
                  <a:txBody>
                    <a:bodyPr/>
                    <a:lstStyle/>
                    <a:p>
                      <a:pPr algn="ctr"/>
                      <a:r>
                        <a:rPr lang="en-US" sz="900" dirty="0">
                          <a:solidFill>
                            <a:schemeClr val="tx1"/>
                          </a:solidFill>
                          <a:effectLst/>
                        </a:rPr>
                        <a:t>9c372e6890d2</a:t>
                      </a:r>
                    </a:p>
                  </a:txBody>
                  <a:tcPr anchor="ctr"/>
                </a:tc>
                <a:tc>
                  <a:txBody>
                    <a:bodyPr/>
                    <a:lstStyle/>
                    <a:p>
                      <a:pPr algn="ctr"/>
                      <a:r>
                        <a:rPr lang="en-US" sz="900" dirty="0">
                          <a:solidFill>
                            <a:schemeClr val="tx1"/>
                          </a:solidFill>
                          <a:effectLst/>
                        </a:rPr>
                        <a:t>&lt;1 Year</a:t>
                      </a:r>
                    </a:p>
                  </a:txBody>
                  <a:tcPr anchor="ctr"/>
                </a:tc>
                <a:extLst>
                  <a:ext uri="{0D108BD9-81ED-4DB2-BD59-A6C34878D82A}">
                    <a16:rowId xmlns:a16="http://schemas.microsoft.com/office/drawing/2014/main" val="873840806"/>
                  </a:ext>
                </a:extLst>
              </a:tr>
              <a:tr h="279588">
                <a:tc>
                  <a:txBody>
                    <a:bodyPr/>
                    <a:lstStyle/>
                    <a:p>
                      <a:pPr algn="ctr"/>
                      <a:r>
                        <a:rPr lang="en-US" sz="900">
                          <a:solidFill>
                            <a:schemeClr val="tx1"/>
                          </a:solidFill>
                          <a:effectLst/>
                        </a:rPr>
                        <a:t>2. What's your fit?</a:t>
                      </a:r>
                    </a:p>
                  </a:txBody>
                  <a:tcPr anchor="ctr"/>
                </a:tc>
                <a:tc>
                  <a:txBody>
                    <a:bodyPr/>
                    <a:lstStyle/>
                    <a:p>
                      <a:pPr algn="ctr"/>
                      <a:r>
                        <a:rPr lang="en-US" sz="900" dirty="0">
                          <a:solidFill>
                            <a:schemeClr val="tx1"/>
                          </a:solidFill>
                          <a:effectLst/>
                        </a:rPr>
                        <a:t>9c372e6890d2</a:t>
                      </a:r>
                    </a:p>
                  </a:txBody>
                  <a:tcPr anchor="ctr"/>
                </a:tc>
                <a:tc>
                  <a:txBody>
                    <a:bodyPr/>
                    <a:lstStyle/>
                    <a:p>
                      <a:pPr algn="ctr"/>
                      <a:r>
                        <a:rPr lang="en-US" sz="900" dirty="0">
                          <a:solidFill>
                            <a:schemeClr val="tx1"/>
                          </a:solidFill>
                          <a:effectLst/>
                        </a:rPr>
                        <a:t>Medium</a:t>
                      </a:r>
                    </a:p>
                  </a:txBody>
                  <a:tcPr anchor="ctr"/>
                </a:tc>
                <a:extLst>
                  <a:ext uri="{0D108BD9-81ED-4DB2-BD59-A6C34878D82A}">
                    <a16:rowId xmlns:a16="http://schemas.microsoft.com/office/drawing/2014/main" val="2846736709"/>
                  </a:ext>
                </a:extLst>
              </a:tr>
            </a:tbl>
          </a:graphicData>
        </a:graphic>
      </p:graphicFrame>
      <p:sp>
        <p:nvSpPr>
          <p:cNvPr id="6" name="Shape 323">
            <a:extLst>
              <a:ext uri="{FF2B5EF4-FFF2-40B4-BE49-F238E27FC236}">
                <a16:creationId xmlns:a16="http://schemas.microsoft.com/office/drawing/2014/main" id="{B99C412F-C225-FB4E-9467-0C05E623A39C}"/>
              </a:ext>
            </a:extLst>
          </p:cNvPr>
          <p:cNvSpPr txBox="1"/>
          <p:nvPr/>
        </p:nvSpPr>
        <p:spPr>
          <a:xfrm>
            <a:off x="3667760" y="1184442"/>
            <a:ext cx="4795520" cy="30754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SELECT * FROM survey LIMIT 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Shape 331"/>
          <p:cNvSpPr txBox="1"/>
          <p:nvPr/>
        </p:nvSpPr>
        <p:spPr>
          <a:xfrm>
            <a:off x="751840" y="1714582"/>
            <a:ext cx="2600960" cy="205477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dirty="0">
                <a:latin typeface="Roboto"/>
                <a:ea typeface="Roboto"/>
                <a:cs typeface="Roboto"/>
                <a:sym typeface="Roboto"/>
              </a:rPr>
              <a:t>Users will “give up” at different points in the survey. </a:t>
            </a:r>
          </a:p>
          <a:p>
            <a:pPr lvl="0">
              <a:lnSpc>
                <a:spcPct val="115000"/>
              </a:lnSpc>
              <a:buSzPts val="1200"/>
            </a:pPr>
            <a:endParaRPr lang="en-US" sz="1200" dirty="0">
              <a:latin typeface="Roboto"/>
              <a:ea typeface="Roboto"/>
              <a:cs typeface="Roboto"/>
              <a:sym typeface="Roboto"/>
            </a:endParaRPr>
          </a:p>
          <a:p>
            <a:pPr lvl="0">
              <a:lnSpc>
                <a:spcPct val="115000"/>
              </a:lnSpc>
              <a:buSzPts val="1200"/>
            </a:pPr>
            <a:r>
              <a:rPr lang="en-US" sz="1200" dirty="0">
                <a:latin typeface="Roboto"/>
                <a:ea typeface="Roboto"/>
                <a:cs typeface="Roboto"/>
                <a:sym typeface="Roboto"/>
              </a:rPr>
              <a:t>The table shows the number of users that respond to each question (</a:t>
            </a:r>
            <a:r>
              <a:rPr lang="en-US" sz="1200" dirty="0" err="1">
                <a:latin typeface="Roboto"/>
                <a:ea typeface="Roboto"/>
                <a:cs typeface="Roboto"/>
                <a:sym typeface="Roboto"/>
              </a:rPr>
              <a:t>num_response</a:t>
            </a:r>
            <a:r>
              <a:rPr lang="en-US" sz="1200" dirty="0">
                <a:latin typeface="Roboto"/>
                <a:ea typeface="Roboto"/>
                <a:cs typeface="Roboto"/>
                <a:sym typeface="Roboto"/>
              </a:rPr>
              <a:t>). This tells us that out of 500 users who took the quiz, 270 of them answered all 5 questions. </a:t>
            </a:r>
          </a:p>
        </p:txBody>
      </p:sp>
      <p:graphicFrame>
        <p:nvGraphicFramePr>
          <p:cNvPr id="5" name="Table 4">
            <a:extLst>
              <a:ext uri="{FF2B5EF4-FFF2-40B4-BE49-F238E27FC236}">
                <a16:creationId xmlns:a16="http://schemas.microsoft.com/office/drawing/2014/main" id="{8E8FE60C-A22C-8240-9BBC-F2BEB5AE5A85}"/>
              </a:ext>
            </a:extLst>
          </p:cNvPr>
          <p:cNvGraphicFramePr>
            <a:graphicFrameLocks noGrp="1"/>
          </p:cNvGraphicFramePr>
          <p:nvPr>
            <p:extLst>
              <p:ext uri="{D42A27DB-BD31-4B8C-83A1-F6EECF244321}">
                <p14:modId xmlns:p14="http://schemas.microsoft.com/office/powerpoint/2010/main" val="362669407"/>
              </p:ext>
            </p:extLst>
          </p:nvPr>
        </p:nvGraphicFramePr>
        <p:xfrm>
          <a:off x="4070587" y="2277552"/>
          <a:ext cx="3814236" cy="1626540"/>
        </p:xfrm>
        <a:graphic>
          <a:graphicData uri="http://schemas.openxmlformats.org/drawingml/2006/table">
            <a:tbl>
              <a:tblPr>
                <a:tableStyleId>{8628B589-4659-4227-9C68-565DD4A46BFE}</a:tableStyleId>
              </a:tblPr>
              <a:tblGrid>
                <a:gridCol w="1907118">
                  <a:extLst>
                    <a:ext uri="{9D8B030D-6E8A-4147-A177-3AD203B41FA5}">
                      <a16:colId xmlns:a16="http://schemas.microsoft.com/office/drawing/2014/main" val="1628099256"/>
                    </a:ext>
                  </a:extLst>
                </a:gridCol>
                <a:gridCol w="1907118">
                  <a:extLst>
                    <a:ext uri="{9D8B030D-6E8A-4147-A177-3AD203B41FA5}">
                      <a16:colId xmlns:a16="http://schemas.microsoft.com/office/drawing/2014/main" val="2924949100"/>
                    </a:ext>
                  </a:extLst>
                </a:gridCol>
              </a:tblGrid>
              <a:tr h="186457">
                <a:tc>
                  <a:txBody>
                    <a:bodyPr/>
                    <a:lstStyle/>
                    <a:p>
                      <a:pPr algn="ctr"/>
                      <a:r>
                        <a:rPr lang="en-US" sz="900" b="1" dirty="0">
                          <a:solidFill>
                            <a:schemeClr val="bg1"/>
                          </a:solidFill>
                          <a:effectLst/>
                        </a:rPr>
                        <a:t>question</a:t>
                      </a:r>
                    </a:p>
                  </a:txBody>
                  <a:tcPr anchor="ctr">
                    <a:solidFill>
                      <a:srgbClr val="295269"/>
                    </a:solidFill>
                  </a:tcPr>
                </a:tc>
                <a:tc>
                  <a:txBody>
                    <a:bodyPr/>
                    <a:lstStyle/>
                    <a:p>
                      <a:pPr algn="ctr"/>
                      <a:r>
                        <a:rPr lang="en-US" sz="900" b="1" dirty="0" err="1">
                          <a:solidFill>
                            <a:schemeClr val="bg1"/>
                          </a:solidFill>
                          <a:effectLst/>
                        </a:rPr>
                        <a:t>num_response</a:t>
                      </a:r>
                      <a:endParaRPr lang="en-US" sz="900" b="1" dirty="0">
                        <a:solidFill>
                          <a:schemeClr val="bg1"/>
                        </a:solidFill>
                        <a:effectLst/>
                      </a:endParaRPr>
                    </a:p>
                  </a:txBody>
                  <a:tcPr anchor="ctr">
                    <a:solidFill>
                      <a:srgbClr val="295269"/>
                    </a:solidFill>
                  </a:tcPr>
                </a:tc>
                <a:extLst>
                  <a:ext uri="{0D108BD9-81ED-4DB2-BD59-A6C34878D82A}">
                    <a16:rowId xmlns:a16="http://schemas.microsoft.com/office/drawing/2014/main" val="1483648233"/>
                  </a:ext>
                </a:extLst>
              </a:tr>
              <a:tr h="279588">
                <a:tc>
                  <a:txBody>
                    <a:bodyPr/>
                    <a:lstStyle/>
                    <a:p>
                      <a:pPr algn="ctr"/>
                      <a:r>
                        <a:rPr lang="en-US" sz="900">
                          <a:solidFill>
                            <a:schemeClr val="tx1"/>
                          </a:solidFill>
                          <a:effectLst/>
                        </a:rPr>
                        <a:t>1. What are you looking for?</a:t>
                      </a:r>
                    </a:p>
                  </a:txBody>
                  <a:tcPr anchor="ctr"/>
                </a:tc>
                <a:tc>
                  <a:txBody>
                    <a:bodyPr/>
                    <a:lstStyle/>
                    <a:p>
                      <a:pPr algn="ctr"/>
                      <a:r>
                        <a:rPr lang="en-US" sz="900">
                          <a:solidFill>
                            <a:schemeClr val="tx1"/>
                          </a:solidFill>
                          <a:effectLst/>
                        </a:rPr>
                        <a:t>500</a:t>
                      </a:r>
                    </a:p>
                  </a:txBody>
                  <a:tcPr anchor="ctr"/>
                </a:tc>
                <a:extLst>
                  <a:ext uri="{0D108BD9-81ED-4DB2-BD59-A6C34878D82A}">
                    <a16:rowId xmlns:a16="http://schemas.microsoft.com/office/drawing/2014/main" val="324845178"/>
                  </a:ext>
                </a:extLst>
              </a:tr>
              <a:tr h="279588">
                <a:tc>
                  <a:txBody>
                    <a:bodyPr/>
                    <a:lstStyle/>
                    <a:p>
                      <a:pPr algn="ctr"/>
                      <a:r>
                        <a:rPr lang="en-US" sz="900">
                          <a:solidFill>
                            <a:schemeClr val="tx1"/>
                          </a:solidFill>
                          <a:effectLst/>
                        </a:rPr>
                        <a:t>2. What's your fit?</a:t>
                      </a:r>
                    </a:p>
                  </a:txBody>
                  <a:tcPr anchor="ctr"/>
                </a:tc>
                <a:tc>
                  <a:txBody>
                    <a:bodyPr/>
                    <a:lstStyle/>
                    <a:p>
                      <a:pPr algn="ctr"/>
                      <a:r>
                        <a:rPr lang="en-US" sz="900">
                          <a:solidFill>
                            <a:schemeClr val="tx1"/>
                          </a:solidFill>
                          <a:effectLst/>
                        </a:rPr>
                        <a:t>475</a:t>
                      </a:r>
                    </a:p>
                  </a:txBody>
                  <a:tcPr anchor="ctr"/>
                </a:tc>
                <a:extLst>
                  <a:ext uri="{0D108BD9-81ED-4DB2-BD59-A6C34878D82A}">
                    <a16:rowId xmlns:a16="http://schemas.microsoft.com/office/drawing/2014/main" val="639291365"/>
                  </a:ext>
                </a:extLst>
              </a:tr>
              <a:tr h="279588">
                <a:tc>
                  <a:txBody>
                    <a:bodyPr/>
                    <a:lstStyle/>
                    <a:p>
                      <a:pPr algn="ctr"/>
                      <a:r>
                        <a:rPr lang="en-US" sz="900">
                          <a:solidFill>
                            <a:schemeClr val="tx1"/>
                          </a:solidFill>
                          <a:effectLst/>
                        </a:rPr>
                        <a:t>3. Which shapes do you like?</a:t>
                      </a:r>
                    </a:p>
                  </a:txBody>
                  <a:tcPr anchor="ctr"/>
                </a:tc>
                <a:tc>
                  <a:txBody>
                    <a:bodyPr/>
                    <a:lstStyle/>
                    <a:p>
                      <a:pPr algn="ctr"/>
                      <a:r>
                        <a:rPr lang="en-US" sz="900">
                          <a:solidFill>
                            <a:schemeClr val="tx1"/>
                          </a:solidFill>
                          <a:effectLst/>
                        </a:rPr>
                        <a:t>380</a:t>
                      </a:r>
                    </a:p>
                  </a:txBody>
                  <a:tcPr anchor="ctr"/>
                </a:tc>
                <a:extLst>
                  <a:ext uri="{0D108BD9-81ED-4DB2-BD59-A6C34878D82A}">
                    <a16:rowId xmlns:a16="http://schemas.microsoft.com/office/drawing/2014/main" val="833771832"/>
                  </a:ext>
                </a:extLst>
              </a:tr>
              <a:tr h="279588">
                <a:tc>
                  <a:txBody>
                    <a:bodyPr/>
                    <a:lstStyle/>
                    <a:p>
                      <a:pPr algn="ctr"/>
                      <a:r>
                        <a:rPr lang="en-US" sz="900" dirty="0">
                          <a:solidFill>
                            <a:schemeClr val="tx1"/>
                          </a:solidFill>
                          <a:effectLst/>
                        </a:rPr>
                        <a:t>4. Which colors do you like?</a:t>
                      </a:r>
                    </a:p>
                  </a:txBody>
                  <a:tcPr anchor="ctr"/>
                </a:tc>
                <a:tc>
                  <a:txBody>
                    <a:bodyPr/>
                    <a:lstStyle/>
                    <a:p>
                      <a:pPr algn="ctr"/>
                      <a:r>
                        <a:rPr lang="en-US" sz="900">
                          <a:solidFill>
                            <a:schemeClr val="tx1"/>
                          </a:solidFill>
                          <a:effectLst/>
                        </a:rPr>
                        <a:t>361</a:t>
                      </a:r>
                    </a:p>
                  </a:txBody>
                  <a:tcPr anchor="ctr"/>
                </a:tc>
                <a:extLst>
                  <a:ext uri="{0D108BD9-81ED-4DB2-BD59-A6C34878D82A}">
                    <a16:rowId xmlns:a16="http://schemas.microsoft.com/office/drawing/2014/main" val="3011722165"/>
                  </a:ext>
                </a:extLst>
              </a:tr>
              <a:tr h="279588">
                <a:tc>
                  <a:txBody>
                    <a:bodyPr/>
                    <a:lstStyle/>
                    <a:p>
                      <a:pPr algn="ctr"/>
                      <a:r>
                        <a:rPr lang="en-US" sz="900" dirty="0">
                          <a:solidFill>
                            <a:schemeClr val="tx1"/>
                          </a:solidFill>
                          <a:effectLst/>
                        </a:rPr>
                        <a:t>5. When was your last eye exam?</a:t>
                      </a:r>
                    </a:p>
                  </a:txBody>
                  <a:tcPr anchor="ctr"/>
                </a:tc>
                <a:tc>
                  <a:txBody>
                    <a:bodyPr/>
                    <a:lstStyle/>
                    <a:p>
                      <a:pPr algn="ctr"/>
                      <a:r>
                        <a:rPr lang="en-US" sz="900" dirty="0">
                          <a:solidFill>
                            <a:schemeClr val="tx1"/>
                          </a:solidFill>
                          <a:effectLst/>
                        </a:rPr>
                        <a:t>270</a:t>
                      </a:r>
                    </a:p>
                  </a:txBody>
                  <a:tcPr anchor="ctr"/>
                </a:tc>
                <a:extLst>
                  <a:ext uri="{0D108BD9-81ED-4DB2-BD59-A6C34878D82A}">
                    <a16:rowId xmlns:a16="http://schemas.microsoft.com/office/drawing/2014/main" val="27062329"/>
                  </a:ext>
                </a:extLst>
              </a:tr>
            </a:tbl>
          </a:graphicData>
        </a:graphic>
      </p:graphicFrame>
      <p:sp>
        <p:nvSpPr>
          <p:cNvPr id="6" name="Shape 323">
            <a:extLst>
              <a:ext uri="{FF2B5EF4-FFF2-40B4-BE49-F238E27FC236}">
                <a16:creationId xmlns:a16="http://schemas.microsoft.com/office/drawing/2014/main" id="{B99C412F-C225-FB4E-9467-0C05E623A39C}"/>
              </a:ext>
            </a:extLst>
          </p:cNvPr>
          <p:cNvSpPr txBox="1"/>
          <p:nvPr/>
        </p:nvSpPr>
        <p:spPr>
          <a:xfrm>
            <a:off x="3659477" y="1472164"/>
            <a:ext cx="4636455" cy="50657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SELECT question, COUNT(DISTINCT </a:t>
            </a:r>
            <a:r>
              <a:rPr lang="en-US" sz="1000" dirty="0" err="1">
                <a:latin typeface="Courier New"/>
                <a:ea typeface="Courier New"/>
                <a:cs typeface="Courier New"/>
                <a:sym typeface="Courier New"/>
              </a:rPr>
              <a:t>user_id</a:t>
            </a:r>
            <a:r>
              <a:rPr lang="en-US" sz="1000" dirty="0">
                <a:latin typeface="Courier New"/>
                <a:ea typeface="Courier New"/>
                <a:cs typeface="Courier New"/>
                <a:sym typeface="Courier New"/>
              </a:rPr>
              <a:t>) AS </a:t>
            </a:r>
            <a:r>
              <a:rPr lang="en-US" sz="1000" dirty="0" err="1">
                <a:latin typeface="Courier New"/>
                <a:ea typeface="Courier New"/>
                <a:cs typeface="Courier New"/>
                <a:sym typeface="Courier New"/>
              </a:rPr>
              <a:t>num_response</a:t>
            </a:r>
            <a:r>
              <a:rPr lang="en-US" sz="1000" dirty="0">
                <a:latin typeface="Courier New"/>
                <a:ea typeface="Courier New"/>
                <a:cs typeface="Courier New"/>
                <a:sym typeface="Courier New"/>
              </a:rPr>
              <a:t> FROM survey GROUP BY question ORDER BY question;</a:t>
            </a:r>
          </a:p>
        </p:txBody>
      </p:sp>
      <p:sp>
        <p:nvSpPr>
          <p:cNvPr id="10" name="Shape 330">
            <a:extLst>
              <a:ext uri="{FF2B5EF4-FFF2-40B4-BE49-F238E27FC236}">
                <a16:creationId xmlns:a16="http://schemas.microsoft.com/office/drawing/2014/main" id="{126A9D57-AAFC-C443-90A2-4538C20DC517}"/>
              </a:ext>
            </a:extLst>
          </p:cNvPr>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1.2 What is the number of responses for each question?</a:t>
            </a:r>
          </a:p>
        </p:txBody>
      </p:sp>
    </p:spTree>
    <p:extLst>
      <p:ext uri="{BB962C8B-B14F-4D97-AF65-F5344CB8AC3E}">
        <p14:creationId xmlns:p14="http://schemas.microsoft.com/office/powerpoint/2010/main" val="69152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Shape 331"/>
          <p:cNvSpPr txBox="1"/>
          <p:nvPr/>
        </p:nvSpPr>
        <p:spPr>
          <a:xfrm>
            <a:off x="606391" y="1873454"/>
            <a:ext cx="3246225" cy="187919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dirty="0">
                <a:latin typeface="Roboto"/>
                <a:ea typeface="Roboto"/>
                <a:cs typeface="Roboto"/>
                <a:sym typeface="Roboto"/>
              </a:rPr>
              <a:t>We see that questions 2 and 4 have high completion rates, but questions 3 and 5 have lower rates.</a:t>
            </a:r>
          </a:p>
          <a:p>
            <a:pPr lvl="0">
              <a:lnSpc>
                <a:spcPct val="115000"/>
              </a:lnSpc>
              <a:buSzPts val="1200"/>
            </a:pPr>
            <a:endParaRPr lang="en-US" sz="1200" dirty="0">
              <a:latin typeface="Roboto"/>
              <a:ea typeface="Roboto"/>
              <a:cs typeface="Roboto"/>
              <a:sym typeface="Roboto"/>
            </a:endParaRPr>
          </a:p>
          <a:p>
            <a:pPr lvl="0">
              <a:lnSpc>
                <a:spcPct val="115000"/>
              </a:lnSpc>
              <a:buSzPts val="1200"/>
            </a:pPr>
            <a:r>
              <a:rPr lang="en-US" sz="1200" dirty="0">
                <a:latin typeface="Roboto"/>
                <a:ea typeface="Roboto"/>
                <a:cs typeface="Roboto"/>
                <a:sym typeface="Roboto"/>
              </a:rPr>
              <a:t>This suggests that people might be more reluctant to answer uncommon opinion questions and some do not remember when they had their last eye exam. </a:t>
            </a:r>
          </a:p>
        </p:txBody>
      </p:sp>
      <p:graphicFrame>
        <p:nvGraphicFramePr>
          <p:cNvPr id="5" name="Table 4">
            <a:extLst>
              <a:ext uri="{FF2B5EF4-FFF2-40B4-BE49-F238E27FC236}">
                <a16:creationId xmlns:a16="http://schemas.microsoft.com/office/drawing/2014/main" id="{8E8FE60C-A22C-8240-9BBC-F2BEB5AE5A85}"/>
              </a:ext>
            </a:extLst>
          </p:cNvPr>
          <p:cNvGraphicFramePr>
            <a:graphicFrameLocks noGrp="1"/>
          </p:cNvGraphicFramePr>
          <p:nvPr>
            <p:extLst>
              <p:ext uri="{D42A27DB-BD31-4B8C-83A1-F6EECF244321}">
                <p14:modId xmlns:p14="http://schemas.microsoft.com/office/powerpoint/2010/main" val="3029111622"/>
              </p:ext>
            </p:extLst>
          </p:nvPr>
        </p:nvGraphicFramePr>
        <p:xfrm>
          <a:off x="4109986" y="1999781"/>
          <a:ext cx="4360244" cy="1626540"/>
        </p:xfrm>
        <a:graphic>
          <a:graphicData uri="http://schemas.openxmlformats.org/drawingml/2006/table">
            <a:tbl>
              <a:tblPr>
                <a:tableStyleId>{8628B589-4659-4227-9C68-565DD4A46BFE}</a:tableStyleId>
              </a:tblPr>
              <a:tblGrid>
                <a:gridCol w="2067294">
                  <a:extLst>
                    <a:ext uri="{9D8B030D-6E8A-4147-A177-3AD203B41FA5}">
                      <a16:colId xmlns:a16="http://schemas.microsoft.com/office/drawing/2014/main" val="1628099256"/>
                    </a:ext>
                  </a:extLst>
                </a:gridCol>
                <a:gridCol w="1005840">
                  <a:extLst>
                    <a:ext uri="{9D8B030D-6E8A-4147-A177-3AD203B41FA5}">
                      <a16:colId xmlns:a16="http://schemas.microsoft.com/office/drawing/2014/main" val="2924949100"/>
                    </a:ext>
                  </a:extLst>
                </a:gridCol>
                <a:gridCol w="1287110">
                  <a:extLst>
                    <a:ext uri="{9D8B030D-6E8A-4147-A177-3AD203B41FA5}">
                      <a16:colId xmlns:a16="http://schemas.microsoft.com/office/drawing/2014/main" val="1592938203"/>
                    </a:ext>
                  </a:extLst>
                </a:gridCol>
              </a:tblGrid>
              <a:tr h="186457">
                <a:tc>
                  <a:txBody>
                    <a:bodyPr/>
                    <a:lstStyle/>
                    <a:p>
                      <a:pPr algn="ctr"/>
                      <a:r>
                        <a:rPr lang="en-US" sz="900" b="1" dirty="0">
                          <a:solidFill>
                            <a:schemeClr val="bg1"/>
                          </a:solidFill>
                          <a:effectLst/>
                        </a:rPr>
                        <a:t>question</a:t>
                      </a:r>
                    </a:p>
                  </a:txBody>
                  <a:tcPr anchor="ctr">
                    <a:solidFill>
                      <a:srgbClr val="295269"/>
                    </a:solidFill>
                  </a:tcPr>
                </a:tc>
                <a:tc>
                  <a:txBody>
                    <a:bodyPr/>
                    <a:lstStyle/>
                    <a:p>
                      <a:pPr algn="ctr"/>
                      <a:r>
                        <a:rPr lang="en-US" sz="900" b="1" dirty="0" err="1">
                          <a:solidFill>
                            <a:schemeClr val="bg1"/>
                          </a:solidFill>
                          <a:effectLst/>
                        </a:rPr>
                        <a:t>num_response</a:t>
                      </a:r>
                      <a:endParaRPr lang="en-US" sz="900" b="1" dirty="0">
                        <a:solidFill>
                          <a:schemeClr val="bg1"/>
                        </a:solidFill>
                        <a:effectLst/>
                      </a:endParaRPr>
                    </a:p>
                  </a:txBody>
                  <a:tcPr anchor="ctr">
                    <a:solidFill>
                      <a:srgbClr val="295269"/>
                    </a:solidFill>
                  </a:tcPr>
                </a:tc>
                <a:tc>
                  <a:txBody>
                    <a:bodyPr/>
                    <a:lstStyle/>
                    <a:p>
                      <a:pPr algn="ctr"/>
                      <a:r>
                        <a:rPr lang="en-US" sz="900" b="1" dirty="0">
                          <a:solidFill>
                            <a:schemeClr val="bg1"/>
                          </a:solidFill>
                          <a:effectLst/>
                        </a:rPr>
                        <a:t>Response Percent</a:t>
                      </a:r>
                    </a:p>
                  </a:txBody>
                  <a:tcPr anchor="ctr">
                    <a:solidFill>
                      <a:srgbClr val="295269"/>
                    </a:solidFill>
                  </a:tcPr>
                </a:tc>
                <a:extLst>
                  <a:ext uri="{0D108BD9-81ED-4DB2-BD59-A6C34878D82A}">
                    <a16:rowId xmlns:a16="http://schemas.microsoft.com/office/drawing/2014/main" val="1483648233"/>
                  </a:ext>
                </a:extLst>
              </a:tr>
              <a:tr h="279588">
                <a:tc>
                  <a:txBody>
                    <a:bodyPr/>
                    <a:lstStyle/>
                    <a:p>
                      <a:pPr algn="ctr"/>
                      <a:r>
                        <a:rPr lang="en-US" sz="900" dirty="0">
                          <a:solidFill>
                            <a:schemeClr val="tx1"/>
                          </a:solidFill>
                          <a:effectLst/>
                        </a:rPr>
                        <a:t>1. What are you looking for?</a:t>
                      </a:r>
                    </a:p>
                  </a:txBody>
                  <a:tcPr anchor="ctr"/>
                </a:tc>
                <a:tc>
                  <a:txBody>
                    <a:bodyPr/>
                    <a:lstStyle/>
                    <a:p>
                      <a:pPr algn="ctr"/>
                      <a:r>
                        <a:rPr lang="en-US" sz="900" dirty="0">
                          <a:solidFill>
                            <a:schemeClr val="tx1"/>
                          </a:solidFill>
                          <a:effectLst/>
                        </a:rPr>
                        <a:t>500</a:t>
                      </a:r>
                    </a:p>
                  </a:txBody>
                  <a:tcPr anchor="ctr"/>
                </a:tc>
                <a:tc>
                  <a:txBody>
                    <a:bodyPr/>
                    <a:lstStyle/>
                    <a:p>
                      <a:pPr algn="ctr"/>
                      <a:r>
                        <a:rPr lang="en-US" sz="900" dirty="0">
                          <a:solidFill>
                            <a:schemeClr val="tx1"/>
                          </a:solidFill>
                          <a:effectLst/>
                        </a:rPr>
                        <a:t>100%</a:t>
                      </a:r>
                    </a:p>
                  </a:txBody>
                  <a:tcPr anchor="ctr"/>
                </a:tc>
                <a:extLst>
                  <a:ext uri="{0D108BD9-81ED-4DB2-BD59-A6C34878D82A}">
                    <a16:rowId xmlns:a16="http://schemas.microsoft.com/office/drawing/2014/main" val="324845178"/>
                  </a:ext>
                </a:extLst>
              </a:tr>
              <a:tr h="279588">
                <a:tc>
                  <a:txBody>
                    <a:bodyPr/>
                    <a:lstStyle/>
                    <a:p>
                      <a:pPr algn="ctr"/>
                      <a:r>
                        <a:rPr lang="en-US" sz="900">
                          <a:solidFill>
                            <a:schemeClr val="tx1"/>
                          </a:solidFill>
                          <a:effectLst/>
                        </a:rPr>
                        <a:t>2. What's your fit?</a:t>
                      </a:r>
                    </a:p>
                  </a:txBody>
                  <a:tcPr anchor="ctr"/>
                </a:tc>
                <a:tc>
                  <a:txBody>
                    <a:bodyPr/>
                    <a:lstStyle/>
                    <a:p>
                      <a:pPr algn="ctr"/>
                      <a:r>
                        <a:rPr lang="en-US" sz="900" dirty="0">
                          <a:solidFill>
                            <a:schemeClr val="tx1"/>
                          </a:solidFill>
                          <a:effectLst/>
                        </a:rPr>
                        <a:t>475</a:t>
                      </a:r>
                    </a:p>
                  </a:txBody>
                  <a:tcPr anchor="ctr"/>
                </a:tc>
                <a:tc>
                  <a:txBody>
                    <a:bodyPr/>
                    <a:lstStyle/>
                    <a:p>
                      <a:pPr algn="ctr"/>
                      <a:r>
                        <a:rPr lang="en-US" sz="900" dirty="0">
                          <a:solidFill>
                            <a:schemeClr val="tx1"/>
                          </a:solidFill>
                          <a:effectLst/>
                        </a:rPr>
                        <a:t>95%</a:t>
                      </a:r>
                    </a:p>
                  </a:txBody>
                  <a:tcPr anchor="ctr"/>
                </a:tc>
                <a:extLst>
                  <a:ext uri="{0D108BD9-81ED-4DB2-BD59-A6C34878D82A}">
                    <a16:rowId xmlns:a16="http://schemas.microsoft.com/office/drawing/2014/main" val="639291365"/>
                  </a:ext>
                </a:extLst>
              </a:tr>
              <a:tr h="279588">
                <a:tc>
                  <a:txBody>
                    <a:bodyPr/>
                    <a:lstStyle/>
                    <a:p>
                      <a:pPr algn="ctr"/>
                      <a:r>
                        <a:rPr lang="en-US" sz="900">
                          <a:solidFill>
                            <a:schemeClr val="tx1"/>
                          </a:solidFill>
                          <a:effectLst/>
                        </a:rPr>
                        <a:t>3. Which shapes do you like?</a:t>
                      </a:r>
                    </a:p>
                  </a:txBody>
                  <a:tcPr anchor="ctr"/>
                </a:tc>
                <a:tc>
                  <a:txBody>
                    <a:bodyPr/>
                    <a:lstStyle/>
                    <a:p>
                      <a:pPr algn="ctr"/>
                      <a:r>
                        <a:rPr lang="en-US" sz="900">
                          <a:solidFill>
                            <a:schemeClr val="tx1"/>
                          </a:solidFill>
                          <a:effectLst/>
                        </a:rPr>
                        <a:t>380</a:t>
                      </a:r>
                    </a:p>
                  </a:txBody>
                  <a:tcPr anchor="ctr"/>
                </a:tc>
                <a:tc>
                  <a:txBody>
                    <a:bodyPr/>
                    <a:lstStyle/>
                    <a:p>
                      <a:pPr algn="ctr"/>
                      <a:r>
                        <a:rPr lang="en-US" sz="900" dirty="0">
                          <a:solidFill>
                            <a:schemeClr val="tx1"/>
                          </a:solidFill>
                          <a:effectLst/>
                        </a:rPr>
                        <a:t>80%</a:t>
                      </a:r>
                    </a:p>
                  </a:txBody>
                  <a:tcPr anchor="ctr"/>
                </a:tc>
                <a:extLst>
                  <a:ext uri="{0D108BD9-81ED-4DB2-BD59-A6C34878D82A}">
                    <a16:rowId xmlns:a16="http://schemas.microsoft.com/office/drawing/2014/main" val="833771832"/>
                  </a:ext>
                </a:extLst>
              </a:tr>
              <a:tr h="279588">
                <a:tc>
                  <a:txBody>
                    <a:bodyPr/>
                    <a:lstStyle/>
                    <a:p>
                      <a:pPr algn="ctr"/>
                      <a:r>
                        <a:rPr lang="en-US" sz="900" dirty="0">
                          <a:solidFill>
                            <a:schemeClr val="tx1"/>
                          </a:solidFill>
                          <a:effectLst/>
                        </a:rPr>
                        <a:t>4. Which colors do you like?</a:t>
                      </a:r>
                    </a:p>
                  </a:txBody>
                  <a:tcPr anchor="ctr"/>
                </a:tc>
                <a:tc>
                  <a:txBody>
                    <a:bodyPr/>
                    <a:lstStyle/>
                    <a:p>
                      <a:pPr algn="ctr"/>
                      <a:r>
                        <a:rPr lang="en-US" sz="900">
                          <a:solidFill>
                            <a:schemeClr val="tx1"/>
                          </a:solidFill>
                          <a:effectLst/>
                        </a:rPr>
                        <a:t>361</a:t>
                      </a:r>
                    </a:p>
                  </a:txBody>
                  <a:tcPr anchor="ctr"/>
                </a:tc>
                <a:tc>
                  <a:txBody>
                    <a:bodyPr/>
                    <a:lstStyle/>
                    <a:p>
                      <a:pPr algn="ctr"/>
                      <a:r>
                        <a:rPr lang="en-US" sz="900" dirty="0">
                          <a:solidFill>
                            <a:schemeClr val="tx1"/>
                          </a:solidFill>
                          <a:effectLst/>
                        </a:rPr>
                        <a:t>95%</a:t>
                      </a:r>
                    </a:p>
                  </a:txBody>
                  <a:tcPr anchor="ctr"/>
                </a:tc>
                <a:extLst>
                  <a:ext uri="{0D108BD9-81ED-4DB2-BD59-A6C34878D82A}">
                    <a16:rowId xmlns:a16="http://schemas.microsoft.com/office/drawing/2014/main" val="3011722165"/>
                  </a:ext>
                </a:extLst>
              </a:tr>
              <a:tr h="279588">
                <a:tc>
                  <a:txBody>
                    <a:bodyPr/>
                    <a:lstStyle/>
                    <a:p>
                      <a:pPr algn="ctr"/>
                      <a:r>
                        <a:rPr lang="en-US" sz="900">
                          <a:solidFill>
                            <a:schemeClr val="tx1"/>
                          </a:solidFill>
                          <a:effectLst/>
                        </a:rPr>
                        <a:t>5. When was your last eye exam?</a:t>
                      </a:r>
                    </a:p>
                  </a:txBody>
                  <a:tcPr anchor="ctr"/>
                </a:tc>
                <a:tc>
                  <a:txBody>
                    <a:bodyPr/>
                    <a:lstStyle/>
                    <a:p>
                      <a:pPr algn="ctr"/>
                      <a:r>
                        <a:rPr lang="en-US" sz="900" dirty="0">
                          <a:solidFill>
                            <a:schemeClr val="tx1"/>
                          </a:solidFill>
                          <a:effectLst/>
                        </a:rPr>
                        <a:t>270</a:t>
                      </a:r>
                    </a:p>
                  </a:txBody>
                  <a:tcPr anchor="ctr"/>
                </a:tc>
                <a:tc>
                  <a:txBody>
                    <a:bodyPr/>
                    <a:lstStyle/>
                    <a:p>
                      <a:pPr algn="ctr"/>
                      <a:r>
                        <a:rPr lang="en-US" sz="900" dirty="0">
                          <a:solidFill>
                            <a:schemeClr val="tx1"/>
                          </a:solidFill>
                          <a:effectLst/>
                        </a:rPr>
                        <a:t>75%</a:t>
                      </a:r>
                    </a:p>
                  </a:txBody>
                  <a:tcPr anchor="ctr"/>
                </a:tc>
                <a:extLst>
                  <a:ext uri="{0D108BD9-81ED-4DB2-BD59-A6C34878D82A}">
                    <a16:rowId xmlns:a16="http://schemas.microsoft.com/office/drawing/2014/main" val="27062329"/>
                  </a:ext>
                </a:extLst>
              </a:tr>
            </a:tbl>
          </a:graphicData>
        </a:graphic>
      </p:graphicFrame>
      <p:sp>
        <p:nvSpPr>
          <p:cNvPr id="7" name="Shape 330">
            <a:extLst>
              <a:ext uri="{FF2B5EF4-FFF2-40B4-BE49-F238E27FC236}">
                <a16:creationId xmlns:a16="http://schemas.microsoft.com/office/drawing/2014/main" id="{D5342E4B-E533-594D-A338-C11177BFC0AD}"/>
              </a:ext>
            </a:extLst>
          </p:cNvPr>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r>
              <a:rPr lang="en-US" sz="2200" b="1" dirty="0">
                <a:solidFill>
                  <a:srgbClr val="295269"/>
                </a:solidFill>
                <a:latin typeface="Roboto"/>
                <a:ea typeface="Roboto"/>
                <a:cs typeface="Roboto"/>
                <a:sym typeface="Roboto"/>
              </a:rPr>
              <a:t>1.3 Which question(s) of the quiz have a lower completion rates?</a:t>
            </a:r>
          </a:p>
        </p:txBody>
      </p:sp>
    </p:spTree>
    <p:extLst>
      <p:ext uri="{BB962C8B-B14F-4D97-AF65-F5344CB8AC3E}">
        <p14:creationId xmlns:p14="http://schemas.microsoft.com/office/powerpoint/2010/main" val="167630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02200" y="1543050"/>
            <a:ext cx="768996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latin typeface="Roboto Black"/>
                <a:ea typeface="Roboto Black"/>
                <a:cs typeface="Roboto Black"/>
                <a:sym typeface="Roboto Black"/>
              </a:rPr>
              <a:t>2. Home Try-On Funnel Analysis</a:t>
            </a:r>
            <a:endParaRPr sz="1100" dirty="0"/>
          </a:p>
        </p:txBody>
      </p:sp>
    </p:spTree>
    <p:extLst>
      <p:ext uri="{BB962C8B-B14F-4D97-AF65-F5344CB8AC3E}">
        <p14:creationId xmlns:p14="http://schemas.microsoft.com/office/powerpoint/2010/main" val="89339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661532"/>
          </a:xfrm>
          <a:prstGeom prst="rect">
            <a:avLst/>
          </a:prstGeom>
          <a:noFill/>
          <a:ln>
            <a:noFill/>
          </a:ln>
        </p:spPr>
        <p:txBody>
          <a:bodyPr spcFirstLastPara="1" wrap="square" lIns="91425" tIns="91425" rIns="91425" bIns="91425" anchor="b" anchorCtr="0">
            <a:noAutofit/>
          </a:bodyPr>
          <a:lstStyle/>
          <a:p>
            <a:pPr lvl="0"/>
            <a:r>
              <a:rPr lang="en-US" sz="2200" b="1" dirty="0">
                <a:solidFill>
                  <a:srgbClr val="295269"/>
                </a:solidFill>
                <a:latin typeface="Roboto"/>
                <a:ea typeface="Roboto"/>
                <a:cs typeface="Roboto"/>
                <a:sym typeface="Roboto"/>
              </a:rPr>
              <a:t>2.1 What do the </a:t>
            </a:r>
            <a:r>
              <a:rPr lang="en-US" sz="2200" b="1" dirty="0">
                <a:solidFill>
                  <a:srgbClr val="295269"/>
                </a:solidFill>
                <a:latin typeface="Courier New" panose="02070309020205020404" pitchFamily="49" charset="0"/>
                <a:ea typeface="Roboto"/>
                <a:cs typeface="Courier New" panose="02070309020205020404" pitchFamily="49" charset="0"/>
                <a:sym typeface="Roboto"/>
              </a:rPr>
              <a:t>quiz</a:t>
            </a:r>
            <a:r>
              <a:rPr lang="en-US" sz="2200" b="1" dirty="0">
                <a:solidFill>
                  <a:srgbClr val="295269"/>
                </a:solidFill>
                <a:latin typeface="Roboto"/>
                <a:ea typeface="Roboto"/>
                <a:cs typeface="Courier New" panose="02070309020205020404" pitchFamily="49" charset="0"/>
                <a:sym typeface="Roboto"/>
              </a:rPr>
              <a:t>, </a:t>
            </a:r>
            <a:r>
              <a:rPr lang="en-US" sz="2200" b="1" dirty="0" err="1">
                <a:solidFill>
                  <a:srgbClr val="295269"/>
                </a:solidFill>
                <a:latin typeface="Courier New" panose="02070309020205020404" pitchFamily="49" charset="0"/>
                <a:ea typeface="Roboto"/>
                <a:cs typeface="Courier New" panose="02070309020205020404" pitchFamily="49" charset="0"/>
                <a:sym typeface="Roboto"/>
              </a:rPr>
              <a:t>home_try_on</a:t>
            </a:r>
            <a:r>
              <a:rPr lang="en-US" sz="2200" b="1" dirty="0">
                <a:solidFill>
                  <a:srgbClr val="295269"/>
                </a:solidFill>
                <a:latin typeface="Roboto"/>
                <a:ea typeface="Roboto"/>
                <a:cs typeface="Roboto"/>
                <a:sym typeface="Roboto"/>
              </a:rPr>
              <a:t> and </a:t>
            </a:r>
            <a:r>
              <a:rPr lang="en-US" sz="2200" b="1" dirty="0">
                <a:solidFill>
                  <a:srgbClr val="295269"/>
                </a:solidFill>
                <a:latin typeface="Courier New" panose="02070309020205020404" pitchFamily="49" charset="0"/>
                <a:ea typeface="Roboto"/>
                <a:cs typeface="Courier New" panose="02070309020205020404" pitchFamily="49" charset="0"/>
                <a:sym typeface="Roboto"/>
              </a:rPr>
              <a:t>purchase</a:t>
            </a:r>
            <a:r>
              <a:rPr lang="en-US" sz="2200" b="1" dirty="0">
                <a:solidFill>
                  <a:srgbClr val="295269"/>
                </a:solidFill>
                <a:latin typeface="Roboto"/>
                <a:ea typeface="Roboto"/>
                <a:cs typeface="Roboto"/>
                <a:sym typeface="Roboto"/>
              </a:rPr>
              <a:t> tables have?</a:t>
            </a:r>
          </a:p>
        </p:txBody>
      </p:sp>
      <p:sp>
        <p:nvSpPr>
          <p:cNvPr id="8" name="Shape 323">
            <a:extLst>
              <a:ext uri="{FF2B5EF4-FFF2-40B4-BE49-F238E27FC236}">
                <a16:creationId xmlns:a16="http://schemas.microsoft.com/office/drawing/2014/main" id="{EC4E608D-96A7-F444-BFA9-F2775CAB8468}"/>
              </a:ext>
            </a:extLst>
          </p:cNvPr>
          <p:cNvSpPr txBox="1"/>
          <p:nvPr/>
        </p:nvSpPr>
        <p:spPr>
          <a:xfrm>
            <a:off x="4785933" y="1154342"/>
            <a:ext cx="2888694" cy="61943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1000" dirty="0">
                <a:latin typeface="Courier New"/>
                <a:ea typeface="Courier New"/>
                <a:cs typeface="Courier New"/>
                <a:sym typeface="Courier New"/>
              </a:rPr>
              <a:t>SELECT * FROM quiz LIMIT 3;</a:t>
            </a:r>
          </a:p>
          <a:p>
            <a:pPr lvl="0">
              <a:buClr>
                <a:schemeClr val="dk1"/>
              </a:buClr>
              <a:buSzPts val="1100"/>
            </a:pPr>
            <a:r>
              <a:rPr lang="en-US" sz="1000" dirty="0">
                <a:latin typeface="Courier New"/>
                <a:ea typeface="Courier New"/>
                <a:cs typeface="Courier New"/>
                <a:sym typeface="Courier New"/>
              </a:rPr>
              <a:t>SELECT * FROM </a:t>
            </a:r>
            <a:r>
              <a:rPr lang="en-US" sz="1000" dirty="0" err="1">
                <a:latin typeface="Courier New"/>
                <a:ea typeface="Courier New"/>
                <a:cs typeface="Courier New"/>
                <a:sym typeface="Courier New"/>
              </a:rPr>
              <a:t>home_try_on</a:t>
            </a:r>
            <a:r>
              <a:rPr lang="en-US" sz="1000" dirty="0">
                <a:latin typeface="Courier New"/>
                <a:ea typeface="Courier New"/>
                <a:cs typeface="Courier New"/>
                <a:sym typeface="Courier New"/>
              </a:rPr>
              <a:t> LIMIT 3;</a:t>
            </a:r>
          </a:p>
          <a:p>
            <a:pPr lvl="0">
              <a:buClr>
                <a:schemeClr val="dk1"/>
              </a:buClr>
              <a:buSzPts val="1100"/>
            </a:pPr>
            <a:r>
              <a:rPr lang="en-US" sz="1000" dirty="0">
                <a:latin typeface="Courier New"/>
                <a:ea typeface="Courier New"/>
                <a:cs typeface="Courier New"/>
                <a:sym typeface="Courier New"/>
              </a:rPr>
              <a:t>SELECT * FROM purchase LIMIT 3;</a:t>
            </a:r>
          </a:p>
        </p:txBody>
      </p:sp>
      <p:graphicFrame>
        <p:nvGraphicFramePr>
          <p:cNvPr id="9" name="Table 8">
            <a:extLst>
              <a:ext uri="{FF2B5EF4-FFF2-40B4-BE49-F238E27FC236}">
                <a16:creationId xmlns:a16="http://schemas.microsoft.com/office/drawing/2014/main" id="{00C2936B-3868-A848-8B88-91A3B2205DA8}"/>
              </a:ext>
            </a:extLst>
          </p:cNvPr>
          <p:cNvGraphicFramePr>
            <a:graphicFrameLocks noGrp="1"/>
          </p:cNvGraphicFramePr>
          <p:nvPr>
            <p:extLst>
              <p:ext uri="{D42A27DB-BD31-4B8C-83A1-F6EECF244321}">
                <p14:modId xmlns:p14="http://schemas.microsoft.com/office/powerpoint/2010/main" val="1897213239"/>
              </p:ext>
            </p:extLst>
          </p:nvPr>
        </p:nvGraphicFramePr>
        <p:xfrm>
          <a:off x="3806929" y="1901087"/>
          <a:ext cx="4846705" cy="872649"/>
        </p:xfrm>
        <a:graphic>
          <a:graphicData uri="http://schemas.openxmlformats.org/drawingml/2006/table">
            <a:tbl>
              <a:tblPr>
                <a:tableStyleId>{8628B589-4659-4227-9C68-565DD4A46BFE}</a:tableStyleId>
              </a:tblPr>
              <a:tblGrid>
                <a:gridCol w="969341">
                  <a:extLst>
                    <a:ext uri="{9D8B030D-6E8A-4147-A177-3AD203B41FA5}">
                      <a16:colId xmlns:a16="http://schemas.microsoft.com/office/drawing/2014/main" val="1942175403"/>
                    </a:ext>
                  </a:extLst>
                </a:gridCol>
                <a:gridCol w="969341">
                  <a:extLst>
                    <a:ext uri="{9D8B030D-6E8A-4147-A177-3AD203B41FA5}">
                      <a16:colId xmlns:a16="http://schemas.microsoft.com/office/drawing/2014/main" val="1125727382"/>
                    </a:ext>
                  </a:extLst>
                </a:gridCol>
                <a:gridCol w="969341">
                  <a:extLst>
                    <a:ext uri="{9D8B030D-6E8A-4147-A177-3AD203B41FA5}">
                      <a16:colId xmlns:a16="http://schemas.microsoft.com/office/drawing/2014/main" val="1069598205"/>
                    </a:ext>
                  </a:extLst>
                </a:gridCol>
                <a:gridCol w="969341">
                  <a:extLst>
                    <a:ext uri="{9D8B030D-6E8A-4147-A177-3AD203B41FA5}">
                      <a16:colId xmlns:a16="http://schemas.microsoft.com/office/drawing/2014/main" val="730042333"/>
                    </a:ext>
                  </a:extLst>
                </a:gridCol>
                <a:gridCol w="969341">
                  <a:extLst>
                    <a:ext uri="{9D8B030D-6E8A-4147-A177-3AD203B41FA5}">
                      <a16:colId xmlns:a16="http://schemas.microsoft.com/office/drawing/2014/main" val="704267978"/>
                    </a:ext>
                  </a:extLst>
                </a:gridCol>
              </a:tblGrid>
              <a:tr h="144407">
                <a:tc>
                  <a:txBody>
                    <a:bodyPr/>
                    <a:lstStyle/>
                    <a:p>
                      <a:pPr algn="ctr" fontAlgn="b"/>
                      <a:r>
                        <a:rPr lang="en-US" sz="1000" b="1" u="none" strike="noStrike" dirty="0" err="1">
                          <a:solidFill>
                            <a:schemeClr val="bg1"/>
                          </a:solidFill>
                          <a:effectLst/>
                        </a:rPr>
                        <a:t>user_id</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u="none" strike="noStrike" dirty="0">
                          <a:solidFill>
                            <a:schemeClr val="bg1"/>
                          </a:solidFill>
                          <a:effectLst/>
                        </a:rPr>
                        <a:t>style</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u="none" strike="noStrike" dirty="0">
                          <a:solidFill>
                            <a:schemeClr val="bg1"/>
                          </a:solidFill>
                          <a:effectLst/>
                        </a:rPr>
                        <a:t>fit</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u="none" strike="noStrike" dirty="0">
                          <a:solidFill>
                            <a:schemeClr val="bg1"/>
                          </a:solidFill>
                          <a:effectLst/>
                        </a:rPr>
                        <a:t>shape</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u="none" strike="noStrike" dirty="0">
                          <a:solidFill>
                            <a:schemeClr val="bg1"/>
                          </a:solidFill>
                          <a:effectLst/>
                        </a:rPr>
                        <a:t>color</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extLst>
                  <a:ext uri="{0D108BD9-81ED-4DB2-BD59-A6C34878D82A}">
                    <a16:rowId xmlns:a16="http://schemas.microsoft.com/office/drawing/2014/main" val="3567588188"/>
                  </a:ext>
                </a:extLst>
              </a:tr>
              <a:tr h="237436">
                <a:tc>
                  <a:txBody>
                    <a:bodyPr/>
                    <a:lstStyle/>
                    <a:p>
                      <a:pPr algn="ctr" fontAlgn="b"/>
                      <a:r>
                        <a:rPr lang="en-US" sz="900" u="none" strike="noStrike" dirty="0">
                          <a:effectLst/>
                        </a:rPr>
                        <a:t>cca8d83232ac</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Women's Styles</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Medium</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a:effectLst/>
                        </a:rPr>
                        <a:t>Rectangular</a:t>
                      </a:r>
                      <a:endParaRPr lang="en-US" sz="900" b="0" i="0" u="none" strike="noStrike">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a:effectLst/>
                        </a:rPr>
                        <a:t>Tortoise</a:t>
                      </a:r>
                      <a:endParaRPr lang="en-US" sz="900" b="0" i="0" u="none" strike="noStrike">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3543354477"/>
                  </a:ext>
                </a:extLst>
              </a:tr>
              <a:tr h="237436">
                <a:tc>
                  <a:txBody>
                    <a:bodyPr/>
                    <a:lstStyle/>
                    <a:p>
                      <a:pPr algn="ctr" fontAlgn="b"/>
                      <a:r>
                        <a:rPr lang="en-US" sz="900" u="none" strike="noStrike" dirty="0">
                          <a:effectLst/>
                        </a:rPr>
                        <a:t>002b14906468</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Women's Styles</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Narrow</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Round</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a:effectLst/>
                        </a:rPr>
                        <a:t>Black</a:t>
                      </a:r>
                      <a:endParaRPr lang="en-US" sz="900" b="0" i="0" u="none" strike="noStrike">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1942630866"/>
                  </a:ext>
                </a:extLst>
              </a:tr>
              <a:tr h="237436">
                <a:tc>
                  <a:txBody>
                    <a:bodyPr/>
                    <a:lstStyle/>
                    <a:p>
                      <a:pPr algn="ctr" fontAlgn="b"/>
                      <a:r>
                        <a:rPr lang="en-US" sz="900" u="none" strike="noStrike" dirty="0">
                          <a:effectLst/>
                        </a:rPr>
                        <a:t>c0c5373a1a04</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Women's Styles</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Wide</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Rectangular</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Two-Tone</a:t>
                      </a:r>
                      <a:endParaRPr lang="en-US" sz="900" b="0" i="0" u="none" strike="noStrike" dirty="0">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2376272749"/>
                  </a:ext>
                </a:extLst>
              </a:tr>
            </a:tbl>
          </a:graphicData>
        </a:graphic>
      </p:graphicFrame>
      <p:graphicFrame>
        <p:nvGraphicFramePr>
          <p:cNvPr id="10" name="Table 9">
            <a:extLst>
              <a:ext uri="{FF2B5EF4-FFF2-40B4-BE49-F238E27FC236}">
                <a16:creationId xmlns:a16="http://schemas.microsoft.com/office/drawing/2014/main" id="{DE8BAE3C-B5CB-354A-BC7A-E8366ABB4697}"/>
              </a:ext>
            </a:extLst>
          </p:cNvPr>
          <p:cNvGraphicFramePr>
            <a:graphicFrameLocks noGrp="1"/>
          </p:cNvGraphicFramePr>
          <p:nvPr>
            <p:extLst>
              <p:ext uri="{D42A27DB-BD31-4B8C-83A1-F6EECF244321}">
                <p14:modId xmlns:p14="http://schemas.microsoft.com/office/powerpoint/2010/main" val="757101314"/>
              </p:ext>
            </p:extLst>
          </p:nvPr>
        </p:nvGraphicFramePr>
        <p:xfrm>
          <a:off x="4580384" y="2907305"/>
          <a:ext cx="3299793" cy="874359"/>
        </p:xfrm>
        <a:graphic>
          <a:graphicData uri="http://schemas.openxmlformats.org/drawingml/2006/table">
            <a:tbl>
              <a:tblPr>
                <a:tableStyleId>{8628B589-4659-4227-9C68-565DD4A46BFE}</a:tableStyleId>
              </a:tblPr>
              <a:tblGrid>
                <a:gridCol w="1099931">
                  <a:extLst>
                    <a:ext uri="{9D8B030D-6E8A-4147-A177-3AD203B41FA5}">
                      <a16:colId xmlns:a16="http://schemas.microsoft.com/office/drawing/2014/main" val="1942175403"/>
                    </a:ext>
                  </a:extLst>
                </a:gridCol>
                <a:gridCol w="1099931">
                  <a:extLst>
                    <a:ext uri="{9D8B030D-6E8A-4147-A177-3AD203B41FA5}">
                      <a16:colId xmlns:a16="http://schemas.microsoft.com/office/drawing/2014/main" val="1125727382"/>
                    </a:ext>
                  </a:extLst>
                </a:gridCol>
                <a:gridCol w="1099931">
                  <a:extLst>
                    <a:ext uri="{9D8B030D-6E8A-4147-A177-3AD203B41FA5}">
                      <a16:colId xmlns:a16="http://schemas.microsoft.com/office/drawing/2014/main" val="1069598205"/>
                    </a:ext>
                  </a:extLst>
                </a:gridCol>
              </a:tblGrid>
              <a:tr h="158631">
                <a:tc>
                  <a:txBody>
                    <a:bodyPr/>
                    <a:lstStyle/>
                    <a:p>
                      <a:pPr algn="ctr" fontAlgn="b"/>
                      <a:r>
                        <a:rPr lang="en-US" sz="1000" b="1" u="none" strike="noStrike" dirty="0" err="1">
                          <a:solidFill>
                            <a:schemeClr val="bg1"/>
                          </a:solidFill>
                          <a:effectLst/>
                        </a:rPr>
                        <a:t>user_id</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i="0" u="none" strike="noStrike">
                          <a:solidFill>
                            <a:schemeClr val="bg1"/>
                          </a:solidFill>
                          <a:effectLst/>
                          <a:latin typeface="Helvetica Neue" panose="02000503000000020004" pitchFamily="2" charset="0"/>
                        </a:rPr>
                        <a:t>number_of_pairs</a:t>
                      </a:r>
                      <a:endParaRPr lang="en-US" sz="1000" b="1" i="0" u="none" strike="noStrike" dirty="0">
                        <a:solidFill>
                          <a:schemeClr val="bg1"/>
                        </a:solidFill>
                        <a:effectLst/>
                        <a:latin typeface="Helvetica Neue" panose="02000503000000020004" pitchFamily="2" charset="0"/>
                      </a:endParaRPr>
                    </a:p>
                  </a:txBody>
                  <a:tcPr marL="7941" marR="7941" marT="7941" marB="0" anchor="b">
                    <a:solidFill>
                      <a:srgbClr val="295269"/>
                    </a:solidFill>
                  </a:tcPr>
                </a:tc>
                <a:tc>
                  <a:txBody>
                    <a:bodyPr/>
                    <a:lstStyle/>
                    <a:p>
                      <a:pPr algn="ctr" fontAlgn="b"/>
                      <a:r>
                        <a:rPr lang="en-US" sz="1000" b="1" i="0" u="none" strike="noStrike" dirty="0">
                          <a:solidFill>
                            <a:schemeClr val="bg1"/>
                          </a:solidFill>
                          <a:effectLst/>
                          <a:latin typeface="Helvetica Neue" panose="02000503000000020004" pitchFamily="2" charset="0"/>
                        </a:rPr>
                        <a:t>address</a:t>
                      </a:r>
                    </a:p>
                  </a:txBody>
                  <a:tcPr marL="7941" marR="7941" marT="7941" marB="0" anchor="b">
                    <a:solidFill>
                      <a:srgbClr val="295269"/>
                    </a:solidFill>
                  </a:tcPr>
                </a:tc>
                <a:extLst>
                  <a:ext uri="{0D108BD9-81ED-4DB2-BD59-A6C34878D82A}">
                    <a16:rowId xmlns:a16="http://schemas.microsoft.com/office/drawing/2014/main" val="3567588188"/>
                  </a:ext>
                </a:extLst>
              </a:tr>
              <a:tr h="238006">
                <a:tc>
                  <a:txBody>
                    <a:bodyPr/>
                    <a:lstStyle/>
                    <a:p>
                      <a:pPr algn="ctr" fontAlgn="b"/>
                      <a:r>
                        <a:rPr lang="en-US" sz="900" u="none" strike="noStrike" dirty="0">
                          <a:effectLst/>
                        </a:rPr>
                        <a:t>d56d68111da7</a:t>
                      </a:r>
                    </a:p>
                  </a:txBody>
                  <a:tcPr marL="7941" marR="7941" marT="7941" marB="0" anchor="b"/>
                </a:tc>
                <a:tc>
                  <a:txBody>
                    <a:bodyPr/>
                    <a:lstStyle/>
                    <a:p>
                      <a:pPr algn="ctr" fontAlgn="b"/>
                      <a:r>
                        <a:rPr lang="en-US" sz="900" u="none" strike="noStrike" dirty="0">
                          <a:effectLst/>
                        </a:rPr>
                        <a:t>5 pairs</a:t>
                      </a:r>
                    </a:p>
                  </a:txBody>
                  <a:tcPr marL="7941" marR="7941" marT="7941" marB="0" anchor="b"/>
                </a:tc>
                <a:tc>
                  <a:txBody>
                    <a:bodyPr/>
                    <a:lstStyle/>
                    <a:p>
                      <a:pPr algn="ctr" fontAlgn="b"/>
                      <a:r>
                        <a:rPr lang="en-US" sz="900" u="none" strike="noStrike" dirty="0">
                          <a:effectLst/>
                        </a:rPr>
                        <a:t>145 New York 9a</a:t>
                      </a:r>
                      <a:endParaRPr lang="en-US" sz="900" b="0" i="0" u="none" strike="noStrike" dirty="0">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3543354477"/>
                  </a:ext>
                </a:extLst>
              </a:tr>
              <a:tr h="238006">
                <a:tc>
                  <a:txBody>
                    <a:bodyPr/>
                    <a:lstStyle/>
                    <a:p>
                      <a:pPr algn="ctr" fontAlgn="b"/>
                      <a:r>
                        <a:rPr lang="en-US" sz="900" u="none" strike="noStrike" dirty="0">
                          <a:effectLst/>
                        </a:rPr>
                        <a:t>ba9fc9a184cc</a:t>
                      </a:r>
                    </a:p>
                  </a:txBody>
                  <a:tcPr marL="7941" marR="7941" marT="7941" marB="0" anchor="b"/>
                </a:tc>
                <a:tc>
                  <a:txBody>
                    <a:bodyPr/>
                    <a:lstStyle/>
                    <a:p>
                      <a:pPr algn="ctr" fontAlgn="b"/>
                      <a:r>
                        <a:rPr lang="en-US" sz="900" u="none" strike="noStrike" dirty="0">
                          <a:effectLst/>
                        </a:rPr>
                        <a:t>5 pairs</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383 Madison Ave</a:t>
                      </a:r>
                      <a:endParaRPr lang="en-US" sz="900" b="0" i="0" u="none" strike="noStrike" dirty="0">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1942630866"/>
                  </a:ext>
                </a:extLst>
              </a:tr>
              <a:tr h="238006">
                <a:tc>
                  <a:txBody>
                    <a:bodyPr/>
                    <a:lstStyle/>
                    <a:p>
                      <a:pPr algn="ctr" fontAlgn="b"/>
                      <a:r>
                        <a:rPr lang="en-US" sz="900" u="none" strike="noStrike" dirty="0">
                          <a:effectLst/>
                        </a:rPr>
                        <a:t>79540f8477f9</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3 pairs</a:t>
                      </a:r>
                      <a:endParaRPr lang="en-US" sz="900" b="0" i="0" u="none" strike="noStrike" dirty="0">
                        <a:solidFill>
                          <a:srgbClr val="646466"/>
                        </a:solidFill>
                        <a:effectLst/>
                        <a:latin typeface="Helvetica Neue" panose="02000503000000020004" pitchFamily="2" charset="0"/>
                      </a:endParaRPr>
                    </a:p>
                  </a:txBody>
                  <a:tcPr marL="7941" marR="7941" marT="7941" marB="0" anchor="b"/>
                </a:tc>
                <a:tc>
                  <a:txBody>
                    <a:bodyPr/>
                    <a:lstStyle/>
                    <a:p>
                      <a:pPr algn="ctr" fontAlgn="b"/>
                      <a:r>
                        <a:rPr lang="en-US" sz="900" u="none" strike="noStrike" dirty="0">
                          <a:effectLst/>
                        </a:rPr>
                        <a:t>287 Pell St</a:t>
                      </a:r>
                      <a:endParaRPr lang="en-US" sz="900" b="0" i="0" u="none" strike="noStrike" dirty="0">
                        <a:solidFill>
                          <a:srgbClr val="646466"/>
                        </a:solidFill>
                        <a:effectLst/>
                        <a:latin typeface="Helvetica Neue" panose="02000503000000020004" pitchFamily="2" charset="0"/>
                      </a:endParaRPr>
                    </a:p>
                  </a:txBody>
                  <a:tcPr marL="7941" marR="7941" marT="7941" marB="0" anchor="b"/>
                </a:tc>
                <a:extLst>
                  <a:ext uri="{0D108BD9-81ED-4DB2-BD59-A6C34878D82A}">
                    <a16:rowId xmlns:a16="http://schemas.microsoft.com/office/drawing/2014/main" val="2376272749"/>
                  </a:ext>
                </a:extLst>
              </a:tr>
            </a:tbl>
          </a:graphicData>
        </a:graphic>
      </p:graphicFrame>
      <p:graphicFrame>
        <p:nvGraphicFramePr>
          <p:cNvPr id="11" name="Table 10">
            <a:extLst>
              <a:ext uri="{FF2B5EF4-FFF2-40B4-BE49-F238E27FC236}">
                <a16:creationId xmlns:a16="http://schemas.microsoft.com/office/drawing/2014/main" id="{E31E805C-37C9-F34E-8795-3829F682319F}"/>
              </a:ext>
            </a:extLst>
          </p:cNvPr>
          <p:cNvGraphicFramePr>
            <a:graphicFrameLocks noGrp="1"/>
          </p:cNvGraphicFramePr>
          <p:nvPr>
            <p:extLst>
              <p:ext uri="{D42A27DB-BD31-4B8C-83A1-F6EECF244321}">
                <p14:modId xmlns:p14="http://schemas.microsoft.com/office/powerpoint/2010/main" val="2813676031"/>
              </p:ext>
            </p:extLst>
          </p:nvPr>
        </p:nvGraphicFramePr>
        <p:xfrm>
          <a:off x="3628260" y="3915233"/>
          <a:ext cx="5204040" cy="855208"/>
        </p:xfrm>
        <a:graphic>
          <a:graphicData uri="http://schemas.openxmlformats.org/drawingml/2006/table">
            <a:tbl>
              <a:tblPr>
                <a:tableStyleId>{8628B589-4659-4227-9C68-565DD4A46BFE}</a:tableStyleId>
              </a:tblPr>
              <a:tblGrid>
                <a:gridCol w="867340">
                  <a:extLst>
                    <a:ext uri="{9D8B030D-6E8A-4147-A177-3AD203B41FA5}">
                      <a16:colId xmlns:a16="http://schemas.microsoft.com/office/drawing/2014/main" val="1216162649"/>
                    </a:ext>
                  </a:extLst>
                </a:gridCol>
                <a:gridCol w="867340">
                  <a:extLst>
                    <a:ext uri="{9D8B030D-6E8A-4147-A177-3AD203B41FA5}">
                      <a16:colId xmlns:a16="http://schemas.microsoft.com/office/drawing/2014/main" val="833542125"/>
                    </a:ext>
                  </a:extLst>
                </a:gridCol>
                <a:gridCol w="867340">
                  <a:extLst>
                    <a:ext uri="{9D8B030D-6E8A-4147-A177-3AD203B41FA5}">
                      <a16:colId xmlns:a16="http://schemas.microsoft.com/office/drawing/2014/main" val="715293223"/>
                    </a:ext>
                  </a:extLst>
                </a:gridCol>
                <a:gridCol w="867340">
                  <a:extLst>
                    <a:ext uri="{9D8B030D-6E8A-4147-A177-3AD203B41FA5}">
                      <a16:colId xmlns:a16="http://schemas.microsoft.com/office/drawing/2014/main" val="565878655"/>
                    </a:ext>
                  </a:extLst>
                </a:gridCol>
                <a:gridCol w="1019061">
                  <a:extLst>
                    <a:ext uri="{9D8B030D-6E8A-4147-A177-3AD203B41FA5}">
                      <a16:colId xmlns:a16="http://schemas.microsoft.com/office/drawing/2014/main" val="653307190"/>
                    </a:ext>
                  </a:extLst>
                </a:gridCol>
                <a:gridCol w="715619">
                  <a:extLst>
                    <a:ext uri="{9D8B030D-6E8A-4147-A177-3AD203B41FA5}">
                      <a16:colId xmlns:a16="http://schemas.microsoft.com/office/drawing/2014/main" val="3064333802"/>
                    </a:ext>
                  </a:extLst>
                </a:gridCol>
              </a:tblGrid>
              <a:tr h="143439">
                <a:tc>
                  <a:txBody>
                    <a:bodyPr/>
                    <a:lstStyle/>
                    <a:p>
                      <a:pPr algn="ctr" fontAlgn="b"/>
                      <a:r>
                        <a:rPr lang="en-US" sz="1000" b="1" u="none" strike="noStrike" dirty="0" err="1">
                          <a:solidFill>
                            <a:schemeClr val="bg1"/>
                          </a:solidFill>
                          <a:effectLst/>
                        </a:rPr>
                        <a:t>user_id</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tc>
                  <a:txBody>
                    <a:bodyPr/>
                    <a:lstStyle/>
                    <a:p>
                      <a:pPr algn="ctr" fontAlgn="b"/>
                      <a:r>
                        <a:rPr lang="en-US" sz="1000" b="1" u="none" strike="noStrike" dirty="0" err="1">
                          <a:solidFill>
                            <a:schemeClr val="bg1"/>
                          </a:solidFill>
                          <a:effectLst/>
                        </a:rPr>
                        <a:t>product_id</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tc>
                  <a:txBody>
                    <a:bodyPr/>
                    <a:lstStyle/>
                    <a:p>
                      <a:pPr algn="ctr" fontAlgn="b"/>
                      <a:r>
                        <a:rPr lang="en-US" sz="1000" b="1" u="none" strike="noStrike" dirty="0">
                          <a:solidFill>
                            <a:schemeClr val="bg1"/>
                          </a:solidFill>
                          <a:effectLst/>
                        </a:rPr>
                        <a:t>style</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tc>
                  <a:txBody>
                    <a:bodyPr/>
                    <a:lstStyle/>
                    <a:p>
                      <a:pPr algn="ctr" fontAlgn="b"/>
                      <a:r>
                        <a:rPr lang="en-US" sz="1000" b="1" u="none" strike="noStrike" dirty="0" err="1">
                          <a:solidFill>
                            <a:schemeClr val="bg1"/>
                          </a:solidFill>
                          <a:effectLst/>
                        </a:rPr>
                        <a:t>model_name</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tc>
                  <a:txBody>
                    <a:bodyPr/>
                    <a:lstStyle/>
                    <a:p>
                      <a:pPr algn="ctr" fontAlgn="b"/>
                      <a:r>
                        <a:rPr lang="en-US" sz="1000" b="1" u="none" strike="noStrike" dirty="0">
                          <a:solidFill>
                            <a:schemeClr val="bg1"/>
                          </a:solidFill>
                          <a:effectLst/>
                        </a:rPr>
                        <a:t>color</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tc>
                  <a:txBody>
                    <a:bodyPr/>
                    <a:lstStyle/>
                    <a:p>
                      <a:pPr algn="ctr" fontAlgn="b"/>
                      <a:r>
                        <a:rPr lang="en-US" sz="1000" b="1" u="none" strike="noStrike" dirty="0">
                          <a:solidFill>
                            <a:schemeClr val="bg1"/>
                          </a:solidFill>
                          <a:effectLst/>
                        </a:rPr>
                        <a:t>price</a:t>
                      </a:r>
                      <a:endParaRPr lang="en-US" sz="1000" b="1" i="0" u="none" strike="noStrike" dirty="0">
                        <a:solidFill>
                          <a:schemeClr val="bg1"/>
                        </a:solidFill>
                        <a:effectLst/>
                        <a:latin typeface="Helvetica Neue" panose="02000503000000020004" pitchFamily="2" charset="0"/>
                      </a:endParaRPr>
                    </a:p>
                  </a:txBody>
                  <a:tcPr marL="7558" marR="7558" marT="7558" marB="0" anchor="b">
                    <a:solidFill>
                      <a:srgbClr val="295269"/>
                    </a:solidFill>
                  </a:tcPr>
                </a:tc>
                <a:extLst>
                  <a:ext uri="{0D108BD9-81ED-4DB2-BD59-A6C34878D82A}">
                    <a16:rowId xmlns:a16="http://schemas.microsoft.com/office/drawing/2014/main" val="3248163467"/>
                  </a:ext>
                </a:extLst>
              </a:tr>
              <a:tr h="231750">
                <a:tc>
                  <a:txBody>
                    <a:bodyPr/>
                    <a:lstStyle/>
                    <a:p>
                      <a:pPr algn="ctr" fontAlgn="b"/>
                      <a:r>
                        <a:rPr lang="en-US" sz="900" u="none" strike="noStrike" dirty="0">
                          <a:effectLst/>
                        </a:rPr>
                        <a:t>df49d4197dcf</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8</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Women's Styles</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Lucy</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Jet Black</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150</a:t>
                      </a:r>
                      <a:endParaRPr lang="en-US" sz="900" b="0" i="0" u="none" strike="noStrike" dirty="0">
                        <a:solidFill>
                          <a:srgbClr val="646466"/>
                        </a:solidFill>
                        <a:effectLst/>
                        <a:latin typeface="Helvetica Neue" panose="02000503000000020004" pitchFamily="2" charset="0"/>
                      </a:endParaRPr>
                    </a:p>
                  </a:txBody>
                  <a:tcPr marL="7558" marR="7558" marT="7558" marB="0" anchor="b"/>
                </a:tc>
                <a:extLst>
                  <a:ext uri="{0D108BD9-81ED-4DB2-BD59-A6C34878D82A}">
                    <a16:rowId xmlns:a16="http://schemas.microsoft.com/office/drawing/2014/main" val="2640617150"/>
                  </a:ext>
                </a:extLst>
              </a:tr>
              <a:tr h="231750">
                <a:tc>
                  <a:txBody>
                    <a:bodyPr/>
                    <a:lstStyle/>
                    <a:p>
                      <a:pPr algn="ctr" fontAlgn="b"/>
                      <a:r>
                        <a:rPr lang="en-US" sz="900" u="none" strike="noStrike" dirty="0">
                          <a:effectLst/>
                        </a:rPr>
                        <a:t>3422211baa97</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7</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Women's Styles</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Lucy</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Elderflower Crystal</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150</a:t>
                      </a:r>
                      <a:endParaRPr lang="en-US" sz="900" b="0" i="0" u="none" strike="noStrike" dirty="0">
                        <a:solidFill>
                          <a:srgbClr val="646466"/>
                        </a:solidFill>
                        <a:effectLst/>
                        <a:latin typeface="Helvetica Neue" panose="02000503000000020004" pitchFamily="2" charset="0"/>
                      </a:endParaRPr>
                    </a:p>
                  </a:txBody>
                  <a:tcPr marL="7558" marR="7558" marT="7558" marB="0" anchor="b"/>
                </a:tc>
                <a:extLst>
                  <a:ext uri="{0D108BD9-81ED-4DB2-BD59-A6C34878D82A}">
                    <a16:rowId xmlns:a16="http://schemas.microsoft.com/office/drawing/2014/main" val="2330871632"/>
                  </a:ext>
                </a:extLst>
              </a:tr>
              <a:tr h="231750">
                <a:tc>
                  <a:txBody>
                    <a:bodyPr/>
                    <a:lstStyle/>
                    <a:p>
                      <a:pPr algn="ctr" fontAlgn="b"/>
                      <a:r>
                        <a:rPr lang="en-US" sz="900" u="none" strike="noStrike" dirty="0">
                          <a:effectLst/>
                        </a:rPr>
                        <a:t>f4426e71b8ca</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4</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Men's Styles</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a:effectLst/>
                        </a:rPr>
                        <a:t>Dawes</a:t>
                      </a:r>
                      <a:endParaRPr lang="en-US" sz="900" b="0" i="0" u="none" strike="noStrike">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Jet Black</a:t>
                      </a:r>
                      <a:endParaRPr lang="en-US" sz="900" b="0" i="0" u="none" strike="noStrike" dirty="0">
                        <a:solidFill>
                          <a:srgbClr val="646466"/>
                        </a:solidFill>
                        <a:effectLst/>
                        <a:latin typeface="Helvetica Neue" panose="02000503000000020004" pitchFamily="2" charset="0"/>
                      </a:endParaRPr>
                    </a:p>
                  </a:txBody>
                  <a:tcPr marL="7558" marR="7558" marT="7558" marB="0" anchor="b"/>
                </a:tc>
                <a:tc>
                  <a:txBody>
                    <a:bodyPr/>
                    <a:lstStyle/>
                    <a:p>
                      <a:pPr algn="ctr" fontAlgn="b"/>
                      <a:r>
                        <a:rPr lang="en-US" sz="900" u="none" strike="noStrike" dirty="0">
                          <a:effectLst/>
                        </a:rPr>
                        <a:t>150</a:t>
                      </a:r>
                      <a:endParaRPr lang="en-US" sz="900" b="0" i="0" u="none" strike="noStrike" dirty="0">
                        <a:solidFill>
                          <a:srgbClr val="646466"/>
                        </a:solidFill>
                        <a:effectLst/>
                        <a:latin typeface="Helvetica Neue" panose="02000503000000020004" pitchFamily="2" charset="0"/>
                      </a:endParaRPr>
                    </a:p>
                  </a:txBody>
                  <a:tcPr marL="7558" marR="7558" marT="7558" marB="0" anchor="b"/>
                </a:tc>
                <a:extLst>
                  <a:ext uri="{0D108BD9-81ED-4DB2-BD59-A6C34878D82A}">
                    <a16:rowId xmlns:a16="http://schemas.microsoft.com/office/drawing/2014/main" val="3213544185"/>
                  </a:ext>
                </a:extLst>
              </a:tr>
            </a:tbl>
          </a:graphicData>
        </a:graphic>
      </p:graphicFrame>
      <p:sp>
        <p:nvSpPr>
          <p:cNvPr id="12" name="Shape 331">
            <a:extLst>
              <a:ext uri="{FF2B5EF4-FFF2-40B4-BE49-F238E27FC236}">
                <a16:creationId xmlns:a16="http://schemas.microsoft.com/office/drawing/2014/main" id="{619C742E-AA74-AA42-B550-BB6FFB9121CE}"/>
              </a:ext>
            </a:extLst>
          </p:cNvPr>
          <p:cNvSpPr txBox="1"/>
          <p:nvPr/>
        </p:nvSpPr>
        <p:spPr>
          <a:xfrm>
            <a:off x="235086" y="1327684"/>
            <a:ext cx="3168514" cy="315924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US" sz="1200" dirty="0">
                <a:latin typeface="Roboto"/>
                <a:ea typeface="Roboto"/>
                <a:cs typeface="Roboto"/>
                <a:sym typeface="Roboto"/>
              </a:rPr>
              <a:t>The </a:t>
            </a:r>
            <a:r>
              <a:rPr lang="en-US" sz="1200" dirty="0">
                <a:latin typeface="Courier New" panose="02070309020205020404" pitchFamily="49" charset="0"/>
                <a:ea typeface="Roboto"/>
                <a:cs typeface="Courier New" panose="02070309020205020404" pitchFamily="49" charset="0"/>
                <a:sym typeface="Roboto"/>
              </a:rPr>
              <a:t>quiz</a:t>
            </a:r>
            <a:r>
              <a:rPr lang="en-US" sz="1200" dirty="0">
                <a:latin typeface="Roboto"/>
                <a:ea typeface="Roboto"/>
                <a:cs typeface="Roboto"/>
                <a:sym typeface="Roboto"/>
              </a:rPr>
              <a:t> table contains the answers selected by each user who completed the Style Quiz. </a:t>
            </a:r>
          </a:p>
          <a:p>
            <a:pPr lvl="0">
              <a:lnSpc>
                <a:spcPct val="115000"/>
              </a:lnSpc>
              <a:buSzPts val="1200"/>
            </a:pPr>
            <a:endParaRPr lang="en-US" sz="1200" dirty="0">
              <a:latin typeface="Roboto"/>
              <a:ea typeface="Roboto"/>
              <a:cs typeface="Roboto"/>
              <a:sym typeface="Roboto"/>
            </a:endParaRPr>
          </a:p>
          <a:p>
            <a:pPr lvl="0">
              <a:lnSpc>
                <a:spcPct val="115000"/>
              </a:lnSpc>
              <a:buSzPts val="1200"/>
            </a:pPr>
            <a:r>
              <a:rPr lang="en-US" sz="1200" dirty="0">
                <a:latin typeface="Roboto"/>
                <a:ea typeface="Roboto"/>
                <a:cs typeface="Roboto"/>
                <a:sym typeface="Roboto"/>
              </a:rPr>
              <a:t>During the Home Try-On stage, we will be conducting an A/B Test:</a:t>
            </a:r>
          </a:p>
          <a:p>
            <a:pPr marL="171450" lvl="0" indent="-171450">
              <a:lnSpc>
                <a:spcPct val="115000"/>
              </a:lnSpc>
              <a:buSzPts val="1200"/>
              <a:buFont typeface="Arial" panose="020B0604020202020204" pitchFamily="34" charset="0"/>
              <a:buChar char="•"/>
            </a:pPr>
            <a:r>
              <a:rPr lang="en-US" sz="1200" dirty="0">
                <a:latin typeface="Roboto"/>
                <a:ea typeface="Roboto"/>
                <a:cs typeface="Roboto"/>
                <a:sym typeface="Roboto"/>
              </a:rPr>
              <a:t>50% of the users will get 3 pairs to try on</a:t>
            </a:r>
          </a:p>
          <a:p>
            <a:pPr marL="171450" lvl="0" indent="-171450">
              <a:lnSpc>
                <a:spcPct val="115000"/>
              </a:lnSpc>
              <a:buSzPts val="1200"/>
              <a:buFont typeface="Arial" panose="020B0604020202020204" pitchFamily="34" charset="0"/>
              <a:buChar char="•"/>
            </a:pPr>
            <a:r>
              <a:rPr lang="en-US" sz="1200" dirty="0">
                <a:latin typeface="Roboto"/>
                <a:ea typeface="Roboto"/>
                <a:cs typeface="Roboto"/>
                <a:sym typeface="Roboto"/>
              </a:rPr>
              <a:t>50% of the users will get 5 pairs to try on</a:t>
            </a:r>
          </a:p>
          <a:p>
            <a:pPr>
              <a:lnSpc>
                <a:spcPct val="115000"/>
              </a:lnSpc>
              <a:buSzPts val="1200"/>
            </a:pPr>
            <a:r>
              <a:rPr lang="en-US" sz="1200" dirty="0">
                <a:latin typeface="Roboto"/>
                <a:ea typeface="Roboto"/>
                <a:cs typeface="Roboto"/>
                <a:sym typeface="Roboto"/>
              </a:rPr>
              <a:t>This information and user addresses are provided in the  </a:t>
            </a:r>
            <a:r>
              <a:rPr lang="en-US" sz="1200" dirty="0" err="1">
                <a:latin typeface="Courier New" panose="02070309020205020404" pitchFamily="49" charset="0"/>
                <a:ea typeface="Roboto"/>
                <a:cs typeface="Courier New" panose="02070309020205020404" pitchFamily="49" charset="0"/>
                <a:sym typeface="Roboto"/>
              </a:rPr>
              <a:t>home_try_on</a:t>
            </a:r>
            <a:r>
              <a:rPr lang="en-US" sz="1200" dirty="0">
                <a:latin typeface="Roboto"/>
                <a:ea typeface="Roboto"/>
                <a:cs typeface="Roboto"/>
                <a:sym typeface="Roboto"/>
              </a:rPr>
              <a:t> table. </a:t>
            </a:r>
          </a:p>
          <a:p>
            <a:pPr lvl="0">
              <a:lnSpc>
                <a:spcPct val="115000"/>
              </a:lnSpc>
              <a:buSzPts val="1200"/>
            </a:pPr>
            <a:endParaRPr lang="en-US" sz="1200" dirty="0">
              <a:latin typeface="Roboto"/>
              <a:ea typeface="Roboto"/>
              <a:cs typeface="Roboto"/>
              <a:sym typeface="Roboto"/>
            </a:endParaRPr>
          </a:p>
          <a:p>
            <a:pPr lvl="0">
              <a:lnSpc>
                <a:spcPct val="115000"/>
              </a:lnSpc>
              <a:buSzPts val="1200"/>
            </a:pPr>
            <a:r>
              <a:rPr lang="en-US" sz="1200" dirty="0">
                <a:latin typeface="Roboto"/>
                <a:ea typeface="Roboto"/>
                <a:cs typeface="Roboto"/>
                <a:sym typeface="Roboto"/>
              </a:rPr>
              <a:t>The </a:t>
            </a:r>
            <a:r>
              <a:rPr lang="en-US" sz="1200" dirty="0">
                <a:latin typeface="Courier New" panose="02070309020205020404" pitchFamily="49" charset="0"/>
                <a:ea typeface="Roboto"/>
                <a:cs typeface="Courier New" panose="02070309020205020404" pitchFamily="49" charset="0"/>
                <a:sym typeface="Roboto"/>
              </a:rPr>
              <a:t>purchase</a:t>
            </a:r>
            <a:r>
              <a:rPr lang="en-US" sz="1200" dirty="0">
                <a:latin typeface="Roboto"/>
                <a:ea typeface="Roboto"/>
                <a:cs typeface="Roboto"/>
                <a:sym typeface="Roboto"/>
              </a:rPr>
              <a:t> table contains the style, model, color and price of products that each user purchased.  </a:t>
            </a:r>
          </a:p>
        </p:txBody>
      </p:sp>
    </p:spTree>
    <p:extLst>
      <p:ext uri="{BB962C8B-B14F-4D97-AF65-F5344CB8AC3E}">
        <p14:creationId xmlns:p14="http://schemas.microsoft.com/office/powerpoint/2010/main" val="1228090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TotalTime>
  <Words>2661</Words>
  <Application>Microsoft Macintosh PowerPoint</Application>
  <PresentationFormat>On-screen Show (16:9)</PresentationFormat>
  <Paragraphs>450</Paragraphs>
  <Slides>18</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Roboto Black</vt:lpstr>
      <vt:lpstr>Roboto</vt:lpstr>
      <vt:lpstr>Dosis</vt:lpstr>
      <vt:lpstr>Arial</vt:lpstr>
      <vt:lpstr>Helvetica Neue</vt:lpstr>
      <vt:lpstr>Courier New</vt:lpstr>
      <vt:lpstr>Roboto Thin</vt:lpstr>
      <vt:lpstr>Simple Light</vt:lpstr>
      <vt:lpstr>Simple Light</vt:lpstr>
      <vt:lpstr>Simple Light</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Weiyee Lee</cp:lastModifiedBy>
  <cp:revision>38</cp:revision>
  <dcterms:modified xsi:type="dcterms:W3CDTF">2020-05-09T21:51:07Z</dcterms:modified>
</cp:coreProperties>
</file>